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7D59-0FCB-4C9B-A379-14F3F6DB3578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0E5B-06CF-47F6-ACED-3B399155D7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745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7D59-0FCB-4C9B-A379-14F3F6DB3578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0E5B-06CF-47F6-ACED-3B399155D7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5398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7D59-0FCB-4C9B-A379-14F3F6DB3578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0E5B-06CF-47F6-ACED-3B399155D7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1394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7D59-0FCB-4C9B-A379-14F3F6DB3578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0E5B-06CF-47F6-ACED-3B399155D7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1059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7D59-0FCB-4C9B-A379-14F3F6DB3578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0E5B-06CF-47F6-ACED-3B399155D7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7585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7D59-0FCB-4C9B-A379-14F3F6DB3578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0E5B-06CF-47F6-ACED-3B399155D7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5466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7D59-0FCB-4C9B-A379-14F3F6DB3578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0E5B-06CF-47F6-ACED-3B399155D7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1000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7D59-0FCB-4C9B-A379-14F3F6DB3578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0E5B-06CF-47F6-ACED-3B399155D7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5433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7D59-0FCB-4C9B-A379-14F3F6DB3578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0E5B-06CF-47F6-ACED-3B399155D7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5778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7D59-0FCB-4C9B-A379-14F3F6DB3578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0E5B-06CF-47F6-ACED-3B399155D7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2974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7D59-0FCB-4C9B-A379-14F3F6DB3578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0E5B-06CF-47F6-ACED-3B399155D7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0473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47D59-0FCB-4C9B-A379-14F3F6DB3578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D0E5B-06CF-47F6-ACED-3B399155D7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95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998788" y="1268731"/>
            <a:ext cx="8018633" cy="3128650"/>
          </a:xfrm>
        </p:spPr>
        <p:txBody>
          <a:bodyPr/>
          <a:lstStyle/>
          <a:p>
            <a:r>
              <a:rPr lang="en-US" altLang="ko-KR" sz="4800" dirty="0"/>
              <a:t>4</a:t>
            </a:r>
            <a:r>
              <a:rPr lang="en-US" altLang="ko-KR" sz="4800" dirty="0"/>
              <a:t>. </a:t>
            </a:r>
            <a:r>
              <a:rPr lang="ko-KR" altLang="en-US" sz="4800" dirty="0" err="1"/>
              <a:t>공결신청</a:t>
            </a:r>
            <a:r>
              <a:rPr lang="ko-KR" altLang="en-US" sz="4800" dirty="0"/>
              <a:t> 불가 사유</a:t>
            </a:r>
            <a:endParaRPr lang="ko-KR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63401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) </a:t>
            </a:r>
            <a:r>
              <a:rPr lang="ko-KR" altLang="en-US" dirty="0" smtClean="0"/>
              <a:t>학사일정 중 </a:t>
            </a:r>
            <a:r>
              <a:rPr lang="ko-KR" altLang="en-US" dirty="0" err="1" smtClean="0"/>
              <a:t>공결이</a:t>
            </a:r>
            <a:r>
              <a:rPr lang="ko-KR" altLang="en-US" dirty="0" smtClean="0"/>
              <a:t> 불가능한 기간</a:t>
            </a:r>
            <a:endParaRPr lang="ko-KR" altLang="en-US" dirty="0"/>
          </a:p>
        </p:txBody>
      </p:sp>
      <p:sp>
        <p:nvSpPr>
          <p:cNvPr id="11" name="내용 개체 틀 2"/>
          <p:cNvSpPr>
            <a:spLocks noGrp="1"/>
          </p:cNvSpPr>
          <p:nvPr>
            <p:ph idx="1"/>
          </p:nvPr>
        </p:nvSpPr>
        <p:spPr>
          <a:xfrm>
            <a:off x="1981200" y="1268730"/>
            <a:ext cx="8435340" cy="5132070"/>
          </a:xfrm>
        </p:spPr>
        <p:txBody>
          <a:bodyPr/>
          <a:lstStyle/>
          <a:p>
            <a:pPr marL="114300" indent="0">
              <a:buNone/>
            </a:pPr>
            <a:r>
              <a:rPr lang="ko-KR" altLang="en-US" b="1" spc="-100" dirty="0">
                <a:solidFill>
                  <a:srgbClr val="FF0000"/>
                </a:solidFill>
              </a:rPr>
              <a:t>공휴일</a:t>
            </a:r>
            <a:r>
              <a:rPr lang="en-US" altLang="ko-KR" b="1" spc="-100" dirty="0">
                <a:solidFill>
                  <a:srgbClr val="FF0000"/>
                </a:solidFill>
              </a:rPr>
              <a:t>, </a:t>
            </a:r>
            <a:r>
              <a:rPr lang="ko-KR" altLang="en-US" b="1" spc="-100" dirty="0">
                <a:solidFill>
                  <a:srgbClr val="FF0000"/>
                </a:solidFill>
              </a:rPr>
              <a:t>학교 휴업일</a:t>
            </a:r>
            <a:r>
              <a:rPr lang="en-US" altLang="ko-KR" b="1" spc="-100" dirty="0">
                <a:solidFill>
                  <a:srgbClr val="FF0000"/>
                </a:solidFill>
              </a:rPr>
              <a:t>, </a:t>
            </a:r>
            <a:r>
              <a:rPr lang="ko-KR" altLang="en-US" b="1" spc="-100" dirty="0">
                <a:solidFill>
                  <a:srgbClr val="FF0000"/>
                </a:solidFill>
              </a:rPr>
              <a:t>수시 시험기간</a:t>
            </a:r>
            <a:r>
              <a:rPr lang="en-US" altLang="ko-KR" b="1" spc="-100" dirty="0">
                <a:solidFill>
                  <a:srgbClr val="FF0000"/>
                </a:solidFill>
              </a:rPr>
              <a:t>, </a:t>
            </a:r>
            <a:r>
              <a:rPr lang="ko-KR" altLang="en-US" b="1" spc="-100" dirty="0">
                <a:solidFill>
                  <a:srgbClr val="FF0000"/>
                </a:solidFill>
              </a:rPr>
              <a:t>기말 </a:t>
            </a:r>
            <a:r>
              <a:rPr lang="ko-KR" altLang="en-US" b="1" spc="-100" dirty="0" err="1">
                <a:solidFill>
                  <a:srgbClr val="FF0000"/>
                </a:solidFill>
              </a:rPr>
              <a:t>시험기간은</a:t>
            </a:r>
            <a:r>
              <a:rPr lang="ko-KR" altLang="en-US" b="1" spc="-100" dirty="0">
                <a:solidFill>
                  <a:srgbClr val="FF0000"/>
                </a:solidFill>
              </a:rPr>
              <a:t> </a:t>
            </a:r>
            <a:r>
              <a:rPr lang="ko-KR" altLang="en-US" b="1" spc="-100" dirty="0" err="1">
                <a:solidFill>
                  <a:srgbClr val="FF0000"/>
                </a:solidFill>
              </a:rPr>
              <a:t>공결신청</a:t>
            </a:r>
            <a:r>
              <a:rPr lang="ko-KR" altLang="en-US" b="1" spc="-100" dirty="0">
                <a:solidFill>
                  <a:srgbClr val="FF0000"/>
                </a:solidFill>
              </a:rPr>
              <a:t> 불가</a:t>
            </a:r>
            <a:endParaRPr lang="en-US" altLang="ko-KR" b="1" spc="-100" dirty="0">
              <a:solidFill>
                <a:srgbClr val="FF0000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2</a:t>
            </a:fld>
            <a:endParaRPr lang="ko-KR" altLang="en-US" dirty="0"/>
          </a:p>
        </p:txBody>
      </p:sp>
      <p:grpSp>
        <p:nvGrpSpPr>
          <p:cNvPr id="7" name="그룹 6"/>
          <p:cNvGrpSpPr/>
          <p:nvPr/>
        </p:nvGrpSpPr>
        <p:grpSpPr>
          <a:xfrm>
            <a:off x="1981200" y="2575664"/>
            <a:ext cx="8077200" cy="3469536"/>
            <a:chOff x="494472" y="1988820"/>
            <a:chExt cx="8077200" cy="3469536"/>
          </a:xfrm>
        </p:grpSpPr>
        <p:pic>
          <p:nvPicPr>
            <p:cNvPr id="5" name="그림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472" y="1988820"/>
              <a:ext cx="8077200" cy="3469536"/>
            </a:xfrm>
            <a:prstGeom prst="rect">
              <a:avLst/>
            </a:prstGeom>
          </p:spPr>
        </p:pic>
        <p:pic>
          <p:nvPicPr>
            <p:cNvPr id="9" name="그림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680" r="29117" b="83638"/>
            <a:stretch/>
          </p:blipFill>
          <p:spPr>
            <a:xfrm>
              <a:off x="2021678" y="1988820"/>
              <a:ext cx="6055522" cy="1363980"/>
            </a:xfrm>
            <a:prstGeom prst="rect">
              <a:avLst/>
            </a:prstGeom>
          </p:spPr>
        </p:pic>
        <p:sp>
          <p:nvSpPr>
            <p:cNvPr id="8" name="직사각형 7"/>
            <p:cNvSpPr/>
            <p:nvPr/>
          </p:nvSpPr>
          <p:spPr>
            <a:xfrm>
              <a:off x="2427632" y="2237547"/>
              <a:ext cx="2520315" cy="360045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2" name="그림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20" r="29510" b="73932"/>
          <a:stretch/>
        </p:blipFill>
        <p:spPr>
          <a:xfrm>
            <a:off x="3649677" y="3442318"/>
            <a:ext cx="5772980" cy="164942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502330" y="2505556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①</a:t>
            </a:r>
            <a:endParaRPr lang="ko-KR" altLang="en-US" sz="20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4295776" y="3631094"/>
            <a:ext cx="2520315" cy="37865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024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) </a:t>
            </a:r>
            <a:r>
              <a:rPr lang="ko-KR" altLang="en-US" dirty="0" err="1" smtClean="0"/>
              <a:t>공결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사유별</a:t>
            </a:r>
            <a:r>
              <a:rPr lang="ko-KR" altLang="en-US" dirty="0" smtClean="0"/>
              <a:t> 신청 가능 </a:t>
            </a:r>
            <a:r>
              <a:rPr lang="ko-KR" altLang="en-US" dirty="0" err="1" smtClean="0"/>
              <a:t>공결일자</a:t>
            </a:r>
            <a:r>
              <a:rPr lang="ko-KR" altLang="en-US" dirty="0" smtClean="0"/>
              <a:t> 초과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3</a:t>
            </a:fld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6870" y="1988821"/>
            <a:ext cx="8301508" cy="3660140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88" r="30652" b="84490"/>
          <a:stretch/>
        </p:blipFill>
        <p:spPr>
          <a:xfrm>
            <a:off x="3575686" y="1988821"/>
            <a:ext cx="5239939" cy="1180271"/>
          </a:xfrm>
          <a:prstGeom prst="rect">
            <a:avLst/>
          </a:prstGeom>
        </p:spPr>
      </p:pic>
      <p:sp>
        <p:nvSpPr>
          <p:cNvPr id="13" name="직사각형 12"/>
          <p:cNvSpPr/>
          <p:nvPr/>
        </p:nvSpPr>
        <p:spPr>
          <a:xfrm>
            <a:off x="4047048" y="2309111"/>
            <a:ext cx="3600450" cy="36004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3614059" y="2178845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②</a:t>
            </a:r>
            <a:endParaRPr lang="ko-KR" altLang="en-US" sz="20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3832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135506" y="3068955"/>
            <a:ext cx="8018633" cy="3128650"/>
          </a:xfrm>
        </p:spPr>
        <p:txBody>
          <a:bodyPr/>
          <a:lstStyle/>
          <a:p>
            <a:r>
              <a:rPr lang="en-US" altLang="ko-KR" dirty="0" smtClean="0"/>
              <a:t>5. </a:t>
            </a:r>
            <a:r>
              <a:rPr lang="ko-KR" altLang="en-US" spc="-150" dirty="0"/>
              <a:t>「코로나</a:t>
            </a:r>
            <a:r>
              <a:rPr lang="en-US" altLang="ko-KR" spc="-150" dirty="0"/>
              <a:t>19</a:t>
            </a:r>
            <a:r>
              <a:rPr lang="ko-KR" altLang="en-US" spc="-150" dirty="0"/>
              <a:t>」</a:t>
            </a:r>
            <a:r>
              <a:rPr lang="en-US" altLang="ko-KR" spc="-150" dirty="0"/>
              <a:t> </a:t>
            </a:r>
            <a:r>
              <a:rPr lang="ko-KR" altLang="en-US" spc="-150" dirty="0" err="1"/>
              <a:t>감염증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 관련 </a:t>
            </a:r>
            <a:r>
              <a:rPr lang="ko-KR" altLang="en-US" dirty="0" err="1" smtClean="0"/>
              <a:t>공결신청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en-US" altLang="ko-KR" sz="3200" dirty="0">
                <a:solidFill>
                  <a:srgbClr val="FF0000"/>
                </a:solidFill>
              </a:rPr>
              <a:t>2020-1</a:t>
            </a:r>
            <a:r>
              <a:rPr lang="ko-KR" altLang="en-US" sz="3200" dirty="0">
                <a:solidFill>
                  <a:srgbClr val="FF0000"/>
                </a:solidFill>
              </a:rPr>
              <a:t>학기 한시적</a:t>
            </a:r>
            <a:endParaRPr lang="ko-KR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76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) </a:t>
            </a:r>
            <a:r>
              <a:rPr lang="ko-KR" altLang="en-US" dirty="0" smtClean="0"/>
              <a:t>「코로나</a:t>
            </a:r>
            <a:r>
              <a:rPr lang="en-US" altLang="ko-KR" dirty="0" smtClean="0"/>
              <a:t>19</a:t>
            </a:r>
            <a:r>
              <a:rPr lang="ko-KR" altLang="en-US" dirty="0" smtClean="0"/>
              <a:t>」</a:t>
            </a:r>
            <a:r>
              <a:rPr lang="ko-KR" altLang="en-US" dirty="0" err="1" smtClean="0"/>
              <a:t>감염병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공결</a:t>
            </a:r>
            <a:r>
              <a:rPr lang="ko-KR" altLang="en-US" dirty="0" smtClean="0"/>
              <a:t> 신청 대상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5</a:t>
            </a:fld>
            <a:endParaRPr lang="ko-KR" altLang="en-US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/>
          </p:nvPr>
        </p:nvGraphicFramePr>
        <p:xfrm>
          <a:off x="1996358" y="1628776"/>
          <a:ext cx="7920989" cy="4157847"/>
        </p:xfrm>
        <a:graphic>
          <a:graphicData uri="http://schemas.openxmlformats.org/drawingml/2006/table">
            <a:tbl>
              <a:tblPr/>
              <a:tblGrid>
                <a:gridCol w="1080135">
                  <a:extLst>
                    <a:ext uri="{9D8B030D-6E8A-4147-A177-3AD203B41FA5}">
                      <a16:colId xmlns:a16="http://schemas.microsoft.com/office/drawing/2014/main" val="2534783633"/>
                    </a:ext>
                  </a:extLst>
                </a:gridCol>
                <a:gridCol w="720090">
                  <a:extLst>
                    <a:ext uri="{9D8B030D-6E8A-4147-A177-3AD203B41FA5}">
                      <a16:colId xmlns:a16="http://schemas.microsoft.com/office/drawing/2014/main" val="777115234"/>
                    </a:ext>
                  </a:extLst>
                </a:gridCol>
                <a:gridCol w="2520315">
                  <a:extLst>
                    <a:ext uri="{9D8B030D-6E8A-4147-A177-3AD203B41FA5}">
                      <a16:colId xmlns:a16="http://schemas.microsoft.com/office/drawing/2014/main" val="1160009976"/>
                    </a:ext>
                  </a:extLst>
                </a:gridCol>
                <a:gridCol w="2880360">
                  <a:extLst>
                    <a:ext uri="{9D8B030D-6E8A-4147-A177-3AD203B41FA5}">
                      <a16:colId xmlns:a16="http://schemas.microsoft.com/office/drawing/2014/main" val="1889946020"/>
                    </a:ext>
                  </a:extLst>
                </a:gridCol>
                <a:gridCol w="720089">
                  <a:extLst>
                    <a:ext uri="{9D8B030D-6E8A-4147-A177-3AD203B41FA5}">
                      <a16:colId xmlns:a16="http://schemas.microsoft.com/office/drawing/2014/main" val="2760044092"/>
                    </a:ext>
                  </a:extLst>
                </a:gridCol>
              </a:tblGrid>
              <a:tr h="328020"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-1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구분대상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29951" marR="29951" marT="8281" marB="82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해당사항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29951" marR="29951" marT="8281" marB="82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비고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29951" marR="29951" marT="8281" marB="82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222907"/>
                  </a:ext>
                </a:extLst>
              </a:tr>
              <a:tr h="679009">
                <a:tc rowSpan="2">
                  <a:txBody>
                    <a:bodyPr/>
                    <a:lstStyle/>
                    <a:p>
                      <a:pPr algn="ctr" fontAlgn="base" latinLnBrk="0"/>
                      <a:r>
                        <a:rPr lang="ko-KR" alt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코로나</a:t>
                      </a:r>
                      <a:r>
                        <a:rPr lang="en-US" altLang="ko-K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ko-KR" alt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ase" latinLnBrk="0"/>
                      <a:r>
                        <a:rPr lang="ko-KR" alt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의심</a:t>
                      </a:r>
                      <a:endParaRPr lang="ko-KR" alt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951" marR="29951" marT="8281" marB="82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5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자가의심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29951" marR="29951" marT="8281" marB="82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5E7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base" latinLnBrk="1"/>
                      <a:r>
                        <a:rPr lang="ko-KR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발열</a:t>
                      </a: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(37.5</a:t>
                      </a:r>
                      <a:r>
                        <a:rPr lang="ko-KR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도 이상</a:t>
                      </a: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ko-KR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또는 </a:t>
                      </a:r>
                      <a:r>
                        <a:rPr lang="ko-KR" alt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호흡기증상</a:t>
                      </a: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기침</a:t>
                      </a: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인후통</a:t>
                      </a:r>
                      <a:r>
                        <a:rPr lang="ko-KR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등</a:t>
                      </a: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lang="ko-KR" alt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폐렴증상</a:t>
                      </a: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감염 </a:t>
                      </a:r>
                      <a:r>
                        <a:rPr lang="ko-KR" alt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의심장소</a:t>
                      </a: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이태원</a:t>
                      </a: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ko-KR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방문 등으로 코로나</a:t>
                      </a: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r>
                        <a:rPr lang="ko-KR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가 의심되는 자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951" marR="29951" marT="8281" marB="82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29951" marR="29951" marT="8281" marB="82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281148"/>
                  </a:ext>
                </a:extLst>
              </a:tr>
              <a:tr h="67900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의심환자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29951" marR="29951" marT="8281" marB="82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5E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u="sng" kern="0" spc="-7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의사 소견에 따라</a:t>
                      </a:r>
                      <a:r>
                        <a:rPr lang="ko-KR" altLang="en-US" sz="1100" kern="0" spc="-70" dirty="0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100" kern="0" spc="-7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발열</a:t>
                      </a:r>
                      <a:r>
                        <a:rPr lang="en-US" altLang="ko-KR" sz="1100" kern="0" spc="-7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(37.5</a:t>
                      </a:r>
                      <a:r>
                        <a:rPr lang="ko-KR" altLang="en-US" sz="1100" kern="0" spc="-7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도 이상</a:t>
                      </a:r>
                      <a:r>
                        <a:rPr lang="en-US" altLang="ko-KR" sz="1100" kern="0" spc="-7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100" kern="0" spc="-7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또는 </a:t>
                      </a:r>
                      <a:r>
                        <a:rPr lang="ko-KR" altLang="en-US" sz="1100" kern="0" spc="-7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호흡기증상</a:t>
                      </a:r>
                      <a:r>
                        <a:rPr lang="en-US" altLang="ko-KR" sz="1100" kern="0" spc="-7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100" kern="0" spc="-7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기침</a:t>
                      </a:r>
                      <a:r>
                        <a:rPr lang="en-US" altLang="ko-KR" sz="1100" kern="0" spc="-7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-7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인후통</a:t>
                      </a:r>
                      <a:r>
                        <a:rPr lang="ko-KR" altLang="en-US" sz="1100" kern="0" spc="-7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등</a:t>
                      </a:r>
                      <a:r>
                        <a:rPr lang="en-US" altLang="ko-KR" sz="1100" kern="0" spc="-7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), </a:t>
                      </a:r>
                      <a:r>
                        <a:rPr lang="ko-KR" altLang="en-US" sz="1100" kern="0" spc="-7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폐렴증상</a:t>
                      </a:r>
                      <a:r>
                        <a:rPr lang="ko-KR" altLang="en-US" sz="1100" kern="0" spc="-7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등으로 코로나</a:t>
                      </a:r>
                      <a:r>
                        <a:rPr lang="en-US" altLang="ko-KR" sz="1100" kern="0" spc="-7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</a:t>
                      </a:r>
                      <a:r>
                        <a:rPr lang="ko-KR" altLang="en-US" sz="1100" kern="0" spc="-7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 의심되는 자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29951" marR="29951" marT="8281" marB="82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652842"/>
                  </a:ext>
                </a:extLst>
              </a:tr>
              <a:tr h="387162">
                <a:tc rowSpan="4">
                  <a:txBody>
                    <a:bodyPr/>
                    <a:lstStyle/>
                    <a:p>
                      <a:pPr algn="ctr" fontAlgn="base" latinLnBrk="0"/>
                      <a:r>
                        <a:rPr lang="ko-KR" alt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코로나</a:t>
                      </a:r>
                      <a:r>
                        <a:rPr lang="en-US" altLang="ko-K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 </a:t>
                      </a:r>
                      <a:r>
                        <a:rPr lang="ko-KR" alt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격리</a:t>
                      </a:r>
                      <a:endParaRPr lang="ko-KR" alt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951" marR="29951" marT="8281" marB="82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5E7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-5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확진자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29951" marR="29951" marT="8281" marB="82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5E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진단을 위한 </a:t>
                      </a:r>
                      <a:r>
                        <a:rPr lang="ko-KR" altLang="en-US" sz="1100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검사기준에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따라 감염병병원체 </a:t>
                      </a:r>
                      <a:r>
                        <a:rPr lang="ko-KR" altLang="en-US" sz="1100" b="1" u="sng" kern="0" spc="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감염이 확인된 자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29951" marR="29951" marT="8281" marB="82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29951" marR="29951" marT="8281" marB="82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933150"/>
                  </a:ext>
                </a:extLst>
              </a:tr>
              <a:tr h="67900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① </a:t>
                      </a:r>
                      <a:r>
                        <a:rPr lang="ko-KR" altLang="en-US" sz="1100" kern="0" spc="-15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최근 </a:t>
                      </a:r>
                      <a:r>
                        <a:rPr lang="en-US" altLang="ko-KR" sz="1100" kern="0" spc="-15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  <a:r>
                        <a:rPr lang="ko-KR" altLang="en-US" sz="1100" kern="0" spc="-15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 이내에 </a:t>
                      </a:r>
                      <a:r>
                        <a:rPr lang="ko-KR" altLang="en-US" sz="1100" b="1" u="sng" kern="0" spc="-150" baseline="0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중국</a:t>
                      </a:r>
                      <a:r>
                        <a:rPr lang="en-US" altLang="ko-KR" sz="1100" b="1" u="sng" kern="0" spc="-150" baseline="0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100" b="1" u="sng" kern="0" spc="-150" baseline="0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홍콩</a:t>
                      </a:r>
                      <a:r>
                        <a:rPr lang="en-US" altLang="ko-KR" sz="1100" b="1" u="sng" kern="0" spc="-150" baseline="0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1" u="sng" kern="0" spc="-150" baseline="0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마카오 포함</a:t>
                      </a:r>
                      <a:r>
                        <a:rPr lang="en-US" altLang="ko-KR" sz="1100" b="1" u="sng" kern="0" spc="-150" baseline="0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), </a:t>
                      </a: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u="sng" kern="0" spc="-160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코로나</a:t>
                      </a:r>
                      <a:r>
                        <a:rPr lang="en-US" altLang="ko-KR" sz="1100" b="1" u="sng" kern="0" spc="-160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 </a:t>
                      </a:r>
                      <a:r>
                        <a:rPr lang="ko-KR" altLang="en-US" sz="1100" b="1" u="sng" kern="0" spc="-160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발생 국가 지역 </a:t>
                      </a:r>
                      <a:r>
                        <a:rPr lang="ko-KR" altLang="en-US" sz="1100" b="1" u="sng" kern="0" spc="-50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방문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29951" marR="29951" marT="8281" marB="82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② 발열</a:t>
                      </a: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(37.5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도 이상</a:t>
                      </a: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또는 </a:t>
                      </a:r>
                      <a:r>
                        <a:rPr lang="ko-KR" altLang="en-US" sz="1100" kern="0" spc="-5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호흡기증상</a:t>
                      </a:r>
                      <a:endParaRPr lang="en-US" altLang="ko-KR" sz="1100" kern="0" spc="-50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-5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기침</a:t>
                      </a: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-5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인후통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등</a:t>
                      </a: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으로 의사의 진단을 받은 자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29951" marR="29951" marT="8281" marB="82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-7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1100" kern="0" spc="-7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가지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모두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해당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29951" marR="29951" marT="8281" marB="82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619168"/>
                  </a:ext>
                </a:extLst>
              </a:tr>
              <a:tr h="101847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7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① </a:t>
                      </a:r>
                      <a:r>
                        <a:rPr lang="ko-KR" altLang="en-US" sz="1100" kern="0" spc="-1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최근 </a:t>
                      </a:r>
                      <a:r>
                        <a:rPr lang="en-US" altLang="ko-KR" sz="1100" kern="0" spc="-1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  <a:r>
                        <a:rPr lang="ko-KR" altLang="en-US" sz="1100" kern="0" spc="-1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 이내에 </a:t>
                      </a:r>
                      <a:r>
                        <a:rPr lang="ko-KR" altLang="en-US" sz="1100" b="1" u="sng" kern="0" spc="-1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확진환자와 접촉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29951" marR="29951" marT="8281" marB="82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② 발열</a:t>
                      </a: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(37.5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도 이상</a:t>
                      </a: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또는 </a:t>
                      </a:r>
                      <a:r>
                        <a:rPr lang="ko-KR" altLang="en-US" sz="1100" kern="0" spc="-5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호흡기증상</a:t>
                      </a:r>
                      <a:endParaRPr lang="en-US" altLang="ko-KR" sz="1100" kern="0" spc="-50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-5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기침</a:t>
                      </a: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-5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인후통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등</a:t>
                      </a: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으로 의사의 진단을 받은 자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29951" marR="29951" marT="8281" marB="82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4399596"/>
                  </a:ext>
                </a:extLst>
              </a:tr>
              <a:tr h="38716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해외방문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29951" marR="29951" marT="8281" marB="82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5E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u="sng" kern="0" spc="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해외 방문 후 국내 입국자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29951" marR="29951" marT="8281" marB="82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29951" marR="29951" marT="8281" marB="82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4474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342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2</a:t>
            </a:r>
            <a:r>
              <a:rPr lang="en-US" altLang="ko-KR" sz="2800" dirty="0"/>
              <a:t>) </a:t>
            </a:r>
            <a:r>
              <a:rPr lang="ko-KR" altLang="en-US" sz="2800" dirty="0"/>
              <a:t>「코로나</a:t>
            </a:r>
            <a:r>
              <a:rPr lang="en-US" altLang="ko-KR" sz="2800" dirty="0"/>
              <a:t>19</a:t>
            </a:r>
            <a:r>
              <a:rPr lang="ko-KR" altLang="en-US" sz="2800" dirty="0"/>
              <a:t>」</a:t>
            </a:r>
            <a:r>
              <a:rPr lang="ko-KR" altLang="en-US" sz="2800" dirty="0" err="1"/>
              <a:t>감염병</a:t>
            </a:r>
            <a:r>
              <a:rPr lang="ko-KR" altLang="en-US" sz="2800" dirty="0"/>
              <a:t> 공결가능일수 및 제출 서류</a:t>
            </a:r>
            <a:endParaRPr lang="ko-KR" altLang="en-US" sz="2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6</a:t>
            </a:fld>
            <a:endParaRPr lang="ko-KR" altLang="en-US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/>
          </p:nvPr>
        </p:nvGraphicFramePr>
        <p:xfrm>
          <a:off x="2135506" y="1688464"/>
          <a:ext cx="7105649" cy="3960497"/>
        </p:xfrm>
        <a:graphic>
          <a:graphicData uri="http://schemas.openxmlformats.org/drawingml/2006/table">
            <a:tbl>
              <a:tblPr/>
              <a:tblGrid>
                <a:gridCol w="1009366">
                  <a:extLst>
                    <a:ext uri="{9D8B030D-6E8A-4147-A177-3AD203B41FA5}">
                      <a16:colId xmlns:a16="http://schemas.microsoft.com/office/drawing/2014/main" val="1858318569"/>
                    </a:ext>
                  </a:extLst>
                </a:gridCol>
                <a:gridCol w="2951129">
                  <a:extLst>
                    <a:ext uri="{9D8B030D-6E8A-4147-A177-3AD203B41FA5}">
                      <a16:colId xmlns:a16="http://schemas.microsoft.com/office/drawing/2014/main" val="3746659669"/>
                    </a:ext>
                  </a:extLst>
                </a:gridCol>
                <a:gridCol w="3145154">
                  <a:extLst>
                    <a:ext uri="{9D8B030D-6E8A-4147-A177-3AD203B41FA5}">
                      <a16:colId xmlns:a16="http://schemas.microsoft.com/office/drawing/2014/main" val="3880127694"/>
                    </a:ext>
                  </a:extLst>
                </a:gridCol>
              </a:tblGrid>
              <a:tr h="72459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-1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대상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-1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공결가능일수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제출서류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897824"/>
                  </a:ext>
                </a:extLst>
              </a:tr>
              <a:tr h="724597">
                <a:tc>
                  <a:txBody>
                    <a:bodyPr/>
                    <a:lstStyle/>
                    <a:p>
                      <a:pPr fontAlgn="base" latinLnBrk="0"/>
                      <a:r>
                        <a:rPr lang="ko-KR" altLang="en-US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코로나</a:t>
                      </a:r>
                      <a:r>
                        <a:rPr lang="en-US" altLang="ko-KR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r>
                        <a:rPr lang="ko-KR" altLang="en-US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의심</a:t>
                      </a:r>
                      <a:endParaRPr lang="ko-KR" altLang="en-US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100" b="1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자가의심</a:t>
                      </a: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5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최대 </a:t>
                      </a: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1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없음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5035944"/>
                  </a:ext>
                </a:extLst>
              </a:tr>
              <a:tr h="724597">
                <a:tc>
                  <a:txBody>
                    <a:bodyPr/>
                    <a:lstStyle/>
                    <a:p>
                      <a:pPr fontAlgn="base" latinLnBrk="0"/>
                      <a:r>
                        <a:rPr lang="ko-KR" altLang="en-US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코로나</a:t>
                      </a:r>
                      <a:r>
                        <a:rPr lang="en-US" altLang="ko-KR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r>
                        <a:rPr lang="ko-KR" altLang="en-US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의심</a:t>
                      </a:r>
                      <a:endParaRPr lang="ko-KR" altLang="en-US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의심환자</a:t>
                      </a: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5E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의사소견서에 기재된 격리 및 입원치료기간 전체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의사소견서</a:t>
                      </a: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입원치료통지서</a:t>
                      </a: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입원확인서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中 </a:t>
                      </a: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 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100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격리기간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명시 필수</a:t>
                      </a: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607494"/>
                  </a:ext>
                </a:extLst>
              </a:tr>
              <a:tr h="724597">
                <a:tc>
                  <a:txBody>
                    <a:bodyPr/>
                    <a:lstStyle/>
                    <a:p>
                      <a:pPr fontAlgn="base" latinLnBrk="0"/>
                      <a:r>
                        <a:rPr lang="ko-KR" altLang="en-US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코로나</a:t>
                      </a:r>
                      <a:r>
                        <a:rPr lang="en-US" altLang="ko-KR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r>
                        <a:rPr lang="ko-KR" altLang="en-US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격리</a:t>
                      </a:r>
                      <a:endParaRPr lang="ko-KR" altLang="en-US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100" b="1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확진자</a:t>
                      </a: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5E7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502216"/>
                  </a:ext>
                </a:extLst>
              </a:tr>
              <a:tr h="1062109">
                <a:tc>
                  <a:txBody>
                    <a:bodyPr/>
                    <a:lstStyle/>
                    <a:p>
                      <a:pPr fontAlgn="base" latinLnBrk="0"/>
                      <a:r>
                        <a:rPr lang="ko-KR" altLang="en-US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코로나</a:t>
                      </a:r>
                      <a:r>
                        <a:rPr lang="en-US" altLang="ko-KR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r>
                        <a:rPr lang="ko-KR" altLang="en-US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격리</a:t>
                      </a:r>
                      <a:endParaRPr lang="ko-KR" altLang="en-US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해외방문</a:t>
                      </a: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5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국내 입국일로부터 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 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출입국사실증명서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 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항공권 </a:t>
                      </a:r>
                      <a:r>
                        <a:rPr lang="ko-KR" altLang="en-US" sz="1100" kern="0" spc="-5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예매내역</a:t>
                      </a: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100" kern="0" spc="-5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방문국가명</a:t>
                      </a: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일자 기재 필수</a:t>
                      </a: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en-US" altLang="ko-KR" sz="1100" kern="0" spc="-5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※</a:t>
                      </a:r>
                      <a:r>
                        <a:rPr lang="ko-KR" altLang="en-US" sz="1100" kern="0" spc="-50" dirty="0" err="1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예매취소시</a:t>
                      </a:r>
                      <a:r>
                        <a:rPr lang="ko-KR" altLang="en-US" sz="1100" kern="0" spc="-5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불가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9377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088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3</a:t>
            </a:r>
            <a:r>
              <a:rPr lang="en-US" altLang="ko-KR" sz="2800" dirty="0"/>
              <a:t>) </a:t>
            </a:r>
            <a:r>
              <a:rPr lang="ko-KR" altLang="en-US" sz="2800" dirty="0"/>
              <a:t>「코로나</a:t>
            </a:r>
            <a:r>
              <a:rPr lang="en-US" altLang="ko-KR" sz="2800" dirty="0"/>
              <a:t>19</a:t>
            </a:r>
            <a:r>
              <a:rPr lang="ko-KR" altLang="en-US" sz="2800" dirty="0"/>
              <a:t>」</a:t>
            </a:r>
            <a:r>
              <a:rPr lang="ko-KR" altLang="en-US" sz="2800" dirty="0" err="1"/>
              <a:t>감염병</a:t>
            </a:r>
            <a:r>
              <a:rPr lang="ko-KR" altLang="en-US" sz="2800" dirty="0"/>
              <a:t> 관련 </a:t>
            </a:r>
            <a:r>
              <a:rPr lang="ko-KR" altLang="en-US" sz="2800" dirty="0" err="1"/>
              <a:t>공결신청</a:t>
            </a:r>
            <a:r>
              <a:rPr lang="ko-KR" altLang="en-US" sz="2800" dirty="0"/>
              <a:t> 방법 </a:t>
            </a:r>
            <a:endParaRPr lang="ko-KR" altLang="en-US" sz="2800" dirty="0"/>
          </a:p>
        </p:txBody>
      </p:sp>
      <p:sp>
        <p:nvSpPr>
          <p:cNvPr id="5" name="내용 개체 틀 2"/>
          <p:cNvSpPr>
            <a:spLocks noGrp="1"/>
          </p:cNvSpPr>
          <p:nvPr>
            <p:ph idx="1"/>
          </p:nvPr>
        </p:nvSpPr>
        <p:spPr>
          <a:xfrm>
            <a:off x="1981200" y="1268730"/>
            <a:ext cx="8435340" cy="5132070"/>
          </a:xfrm>
        </p:spPr>
        <p:txBody>
          <a:bodyPr/>
          <a:lstStyle/>
          <a:p>
            <a:pPr marL="114300" indent="0">
              <a:buNone/>
            </a:pPr>
            <a:r>
              <a:rPr lang="en-US" altLang="ko-KR" spc="-250" dirty="0">
                <a:solidFill>
                  <a:srgbClr val="FF0000"/>
                </a:solidFill>
              </a:rPr>
              <a:t> </a:t>
            </a:r>
            <a:r>
              <a:rPr lang="ko-KR" altLang="en-US" u="sng" spc="-250" dirty="0">
                <a:solidFill>
                  <a:srgbClr val="FF0000"/>
                </a:solidFill>
              </a:rPr>
              <a:t>「코로나</a:t>
            </a:r>
            <a:r>
              <a:rPr lang="en-US" altLang="ko-KR" u="sng" spc="-250" dirty="0">
                <a:solidFill>
                  <a:srgbClr val="FF0000"/>
                </a:solidFill>
              </a:rPr>
              <a:t>19</a:t>
            </a:r>
            <a:r>
              <a:rPr lang="ko-KR" altLang="en-US" u="sng" spc="-250" dirty="0">
                <a:solidFill>
                  <a:srgbClr val="FF0000"/>
                </a:solidFill>
              </a:rPr>
              <a:t>」</a:t>
            </a:r>
            <a:r>
              <a:rPr lang="ko-KR" altLang="en-US" u="sng" spc="-250" dirty="0" err="1">
                <a:solidFill>
                  <a:srgbClr val="FF0000"/>
                </a:solidFill>
              </a:rPr>
              <a:t>감염증</a:t>
            </a:r>
            <a:r>
              <a:rPr lang="ko-KR" altLang="en-US" u="sng" spc="-250" dirty="0">
                <a:solidFill>
                  <a:srgbClr val="FF0000"/>
                </a:solidFill>
              </a:rPr>
              <a:t> </a:t>
            </a:r>
            <a:r>
              <a:rPr lang="ko-KR" altLang="en-US" u="sng" spc="-250" dirty="0" err="1">
                <a:solidFill>
                  <a:srgbClr val="FF0000"/>
                </a:solidFill>
              </a:rPr>
              <a:t>공결</a:t>
            </a:r>
            <a:r>
              <a:rPr lang="ko-KR" altLang="en-US" u="sng" spc="-250" dirty="0">
                <a:solidFill>
                  <a:srgbClr val="FF0000"/>
                </a:solidFill>
              </a:rPr>
              <a:t> 신청 대상자에서 본인이 해당하는 사유 확인 후 </a:t>
            </a:r>
            <a:r>
              <a:rPr lang="ko-KR" altLang="en-US" u="sng" spc="-250" dirty="0" err="1">
                <a:solidFill>
                  <a:srgbClr val="FF0000"/>
                </a:solidFill>
              </a:rPr>
              <a:t>공결사유</a:t>
            </a:r>
            <a:r>
              <a:rPr lang="ko-KR" altLang="en-US" u="sng" spc="-250" dirty="0">
                <a:solidFill>
                  <a:srgbClr val="FF0000"/>
                </a:solidFill>
              </a:rPr>
              <a:t> 선택</a:t>
            </a:r>
            <a:r>
              <a:rPr lang="en-US" altLang="ko-KR" u="sng" spc="-250" dirty="0">
                <a:solidFill>
                  <a:srgbClr val="FF0000"/>
                </a:solidFill>
              </a:rPr>
              <a:t>: </a:t>
            </a:r>
            <a:r>
              <a:rPr lang="ko-KR" altLang="en-US" u="sng" spc="-250" dirty="0">
                <a:solidFill>
                  <a:srgbClr val="FF0000"/>
                </a:solidFill>
              </a:rPr>
              <a:t>유의사항에서 증빙서류</a:t>
            </a:r>
            <a:r>
              <a:rPr lang="en-US" altLang="ko-KR" u="sng" spc="-250" dirty="0">
                <a:solidFill>
                  <a:srgbClr val="FF0000"/>
                </a:solidFill>
              </a:rPr>
              <a:t> </a:t>
            </a:r>
            <a:r>
              <a:rPr lang="ko-KR" altLang="en-US" u="sng" spc="-250" dirty="0">
                <a:solidFill>
                  <a:srgbClr val="FF0000"/>
                </a:solidFill>
              </a:rPr>
              <a:t>및 </a:t>
            </a:r>
            <a:r>
              <a:rPr lang="ko-KR" altLang="en-US" u="sng" spc="-250" dirty="0" err="1">
                <a:solidFill>
                  <a:srgbClr val="FF0000"/>
                </a:solidFill>
              </a:rPr>
              <a:t>공결가능</a:t>
            </a:r>
            <a:r>
              <a:rPr lang="ko-KR" altLang="en-US" u="sng" spc="-250" dirty="0">
                <a:solidFill>
                  <a:srgbClr val="FF0000"/>
                </a:solidFill>
              </a:rPr>
              <a:t> 기간 확인</a:t>
            </a:r>
            <a:endParaRPr lang="ko-KR" altLang="en-US" b="1" u="sng" spc="-100" dirty="0">
              <a:solidFill>
                <a:srgbClr val="FF0000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7</a:t>
            </a:fld>
            <a:endParaRPr lang="ko-KR" altLang="en-US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234" b="26684"/>
          <a:stretch/>
        </p:blipFill>
        <p:spPr>
          <a:xfrm>
            <a:off x="1981201" y="2309676"/>
            <a:ext cx="8162069" cy="3639639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2895352" y="3932166"/>
            <a:ext cx="720090" cy="50466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823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3</a:t>
            </a:r>
            <a:r>
              <a:rPr lang="en-US" altLang="ko-KR" sz="2800" dirty="0"/>
              <a:t>) </a:t>
            </a:r>
            <a:r>
              <a:rPr lang="ko-KR" altLang="en-US" sz="2800" dirty="0"/>
              <a:t>「코로나</a:t>
            </a:r>
            <a:r>
              <a:rPr lang="en-US" altLang="ko-KR" sz="2800" dirty="0"/>
              <a:t>19</a:t>
            </a:r>
            <a:r>
              <a:rPr lang="ko-KR" altLang="en-US" sz="2800" dirty="0"/>
              <a:t>」</a:t>
            </a:r>
            <a:r>
              <a:rPr lang="ko-KR" altLang="en-US" sz="2800" dirty="0" err="1"/>
              <a:t>감염병</a:t>
            </a:r>
            <a:r>
              <a:rPr lang="ko-KR" altLang="en-US" sz="2800" dirty="0"/>
              <a:t> 관련 </a:t>
            </a:r>
            <a:r>
              <a:rPr lang="ko-KR" altLang="en-US" sz="2800" dirty="0" err="1"/>
              <a:t>공결신청</a:t>
            </a:r>
            <a:r>
              <a:rPr lang="ko-KR" altLang="en-US" sz="2800" dirty="0"/>
              <a:t> 방법 </a:t>
            </a:r>
            <a:endParaRPr lang="ko-KR" altLang="en-US" sz="2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8</a:t>
            </a:fld>
            <a:endParaRPr lang="ko-KR" altLang="en-US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234" b="26684"/>
          <a:stretch/>
        </p:blipFill>
        <p:spPr>
          <a:xfrm>
            <a:off x="1981201" y="2309676"/>
            <a:ext cx="8162069" cy="3639639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2895352" y="3932166"/>
            <a:ext cx="720090" cy="50466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사각형 설명선 7"/>
          <p:cNvSpPr/>
          <p:nvPr/>
        </p:nvSpPr>
        <p:spPr>
          <a:xfrm>
            <a:off x="5791200" y="2708910"/>
            <a:ext cx="3810000" cy="1440180"/>
          </a:xfrm>
          <a:prstGeom prst="wedgeRectCallout">
            <a:avLst>
              <a:gd name="adj1" fmla="val -106765"/>
              <a:gd name="adj2" fmla="val 53719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b="1" dirty="0">
              <a:solidFill>
                <a:schemeClr val="tx1"/>
              </a:solidFill>
            </a:endParaRPr>
          </a:p>
          <a:p>
            <a:r>
              <a:rPr lang="en-US" altLang="ko-KR" b="1" dirty="0">
                <a:solidFill>
                  <a:schemeClr val="tx1"/>
                </a:solidFill>
              </a:rPr>
              <a:t>※</a:t>
            </a:r>
            <a:r>
              <a:rPr lang="ko-KR" altLang="en-US" b="1" dirty="0">
                <a:solidFill>
                  <a:schemeClr val="tx1"/>
                </a:solidFill>
              </a:rPr>
              <a:t>코로나</a:t>
            </a:r>
            <a:r>
              <a:rPr lang="en-US" altLang="ko-KR" b="1" dirty="0">
                <a:solidFill>
                  <a:schemeClr val="tx1"/>
                </a:solidFill>
              </a:rPr>
              <a:t>19 </a:t>
            </a:r>
            <a:r>
              <a:rPr lang="ko-KR" altLang="en-US" b="1" dirty="0" err="1">
                <a:solidFill>
                  <a:schemeClr val="tx1"/>
                </a:solidFill>
              </a:rPr>
              <a:t>공결</a:t>
            </a:r>
            <a:r>
              <a:rPr lang="ko-KR" altLang="en-US" b="1" dirty="0">
                <a:solidFill>
                  <a:schemeClr val="tx1"/>
                </a:solidFill>
              </a:rPr>
              <a:t> </a:t>
            </a:r>
            <a:r>
              <a:rPr lang="ko-KR" altLang="en-US" b="1" dirty="0" err="1">
                <a:solidFill>
                  <a:schemeClr val="tx1"/>
                </a:solidFill>
              </a:rPr>
              <a:t>입력구분</a:t>
            </a:r>
            <a:r>
              <a:rPr lang="ko-KR" altLang="en-US" b="1" dirty="0">
                <a:solidFill>
                  <a:schemeClr val="tx1"/>
                </a:solidFill>
              </a:rPr>
              <a:t> 참고사항</a:t>
            </a:r>
            <a:endParaRPr lang="en-US" altLang="ko-KR" b="1" dirty="0">
              <a:solidFill>
                <a:schemeClr val="tx1"/>
              </a:solidFill>
            </a:endParaRPr>
          </a:p>
          <a:p>
            <a:endParaRPr lang="en-US" altLang="ko-KR" sz="500" b="1" dirty="0">
              <a:solidFill>
                <a:schemeClr val="tx1"/>
              </a:solidFill>
            </a:endParaRPr>
          </a:p>
          <a:p>
            <a:r>
              <a:rPr lang="en-US" altLang="ko-KR" b="1" dirty="0">
                <a:solidFill>
                  <a:schemeClr val="tx1"/>
                </a:solidFill>
              </a:rPr>
              <a:t>- </a:t>
            </a:r>
            <a:r>
              <a:rPr lang="ko-KR" altLang="en-US" sz="1600" b="1" dirty="0">
                <a:solidFill>
                  <a:schemeClr val="tx1"/>
                </a:solidFill>
              </a:rPr>
              <a:t>코로나</a:t>
            </a:r>
            <a:r>
              <a:rPr lang="en-US" altLang="ko-KR" sz="1600" b="1" dirty="0">
                <a:solidFill>
                  <a:schemeClr val="tx1"/>
                </a:solidFill>
              </a:rPr>
              <a:t>19 </a:t>
            </a:r>
            <a:r>
              <a:rPr lang="ko-KR" altLang="en-US" sz="1600" b="1" dirty="0">
                <a:solidFill>
                  <a:schemeClr val="tx1"/>
                </a:solidFill>
              </a:rPr>
              <a:t>의심</a:t>
            </a:r>
            <a:r>
              <a:rPr lang="en-US" altLang="ko-KR" b="1" dirty="0">
                <a:solidFill>
                  <a:schemeClr val="tx1"/>
                </a:solidFill>
              </a:rPr>
              <a:t>: </a:t>
            </a:r>
            <a:r>
              <a:rPr lang="ko-KR" altLang="en-US" sz="1200" b="1" dirty="0">
                <a:solidFill>
                  <a:schemeClr val="tx1"/>
                </a:solidFill>
              </a:rPr>
              <a:t>감염이 의심되는 </a:t>
            </a:r>
            <a:r>
              <a:rPr lang="ko-KR" altLang="en-US" sz="1200" b="1" dirty="0" err="1">
                <a:solidFill>
                  <a:schemeClr val="tx1"/>
                </a:solidFill>
              </a:rPr>
              <a:t>자가의심</a:t>
            </a:r>
            <a:r>
              <a:rPr lang="en-US" altLang="ko-KR" sz="1200" b="1" dirty="0">
                <a:solidFill>
                  <a:schemeClr val="tx1"/>
                </a:solidFill>
              </a:rPr>
              <a:t>, </a:t>
            </a:r>
            <a:r>
              <a:rPr lang="ko-KR" altLang="en-US" sz="1200" b="1" dirty="0">
                <a:solidFill>
                  <a:schemeClr val="tx1"/>
                </a:solidFill>
              </a:rPr>
              <a:t>의심환자의 경우 선택</a:t>
            </a:r>
            <a:endParaRPr lang="en-US" altLang="ko-KR" sz="1200" b="1" dirty="0">
              <a:solidFill>
                <a:schemeClr val="tx1"/>
              </a:solidFill>
            </a:endParaRPr>
          </a:p>
          <a:p>
            <a:r>
              <a:rPr lang="en-US" altLang="ko-KR" b="1" dirty="0">
                <a:solidFill>
                  <a:schemeClr val="tx1"/>
                </a:solidFill>
              </a:rPr>
              <a:t>- </a:t>
            </a:r>
            <a:r>
              <a:rPr lang="ko-KR" altLang="en-US" sz="1600" b="1" dirty="0">
                <a:solidFill>
                  <a:schemeClr val="tx1"/>
                </a:solidFill>
              </a:rPr>
              <a:t>코로나</a:t>
            </a:r>
            <a:r>
              <a:rPr lang="en-US" altLang="ko-KR" sz="1600" b="1" dirty="0">
                <a:solidFill>
                  <a:schemeClr val="tx1"/>
                </a:solidFill>
              </a:rPr>
              <a:t>19</a:t>
            </a:r>
            <a:r>
              <a:rPr lang="ko-KR" altLang="en-US" sz="1600" b="1" dirty="0">
                <a:solidFill>
                  <a:schemeClr val="tx1"/>
                </a:solidFill>
              </a:rPr>
              <a:t>격리</a:t>
            </a:r>
            <a:r>
              <a:rPr lang="en-US" altLang="ko-KR" b="1" dirty="0">
                <a:solidFill>
                  <a:schemeClr val="tx1"/>
                </a:solidFill>
              </a:rPr>
              <a:t>: </a:t>
            </a:r>
            <a:r>
              <a:rPr lang="ko-KR" altLang="en-US" sz="1100" b="1" dirty="0" err="1">
                <a:solidFill>
                  <a:schemeClr val="tx1"/>
                </a:solidFill>
              </a:rPr>
              <a:t>확진자</a:t>
            </a:r>
            <a:r>
              <a:rPr lang="en-US" altLang="ko-KR" sz="1100" b="1" dirty="0">
                <a:solidFill>
                  <a:schemeClr val="tx1"/>
                </a:solidFill>
              </a:rPr>
              <a:t>, </a:t>
            </a:r>
            <a:r>
              <a:rPr lang="ko-KR" altLang="en-US" sz="1100" b="1" dirty="0" err="1">
                <a:solidFill>
                  <a:schemeClr val="tx1"/>
                </a:solidFill>
              </a:rPr>
              <a:t>확진자</a:t>
            </a:r>
            <a:r>
              <a:rPr lang="ko-KR" altLang="en-US" sz="1100" b="1" dirty="0">
                <a:solidFill>
                  <a:schemeClr val="tx1"/>
                </a:solidFill>
              </a:rPr>
              <a:t> 접촉</a:t>
            </a:r>
            <a:r>
              <a:rPr lang="en-US" altLang="ko-KR" sz="1100" b="1" dirty="0">
                <a:solidFill>
                  <a:schemeClr val="tx1"/>
                </a:solidFill>
              </a:rPr>
              <a:t>, </a:t>
            </a:r>
            <a:r>
              <a:rPr lang="ko-KR" altLang="en-US" sz="1100" b="1" dirty="0">
                <a:solidFill>
                  <a:schemeClr val="tx1"/>
                </a:solidFill>
              </a:rPr>
              <a:t>해외방문자의 경우 선택</a:t>
            </a:r>
            <a:endParaRPr lang="en-US" altLang="ko-KR" sz="1100" b="1" dirty="0">
              <a:solidFill>
                <a:schemeClr val="tx1"/>
              </a:solidFill>
            </a:endParaRPr>
          </a:p>
          <a:p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9" name="사각형 설명선 8"/>
          <p:cNvSpPr/>
          <p:nvPr/>
        </p:nvSpPr>
        <p:spPr>
          <a:xfrm>
            <a:off x="3762044" y="3167854"/>
            <a:ext cx="1613867" cy="391682"/>
          </a:xfrm>
          <a:prstGeom prst="wedgeRectCallout">
            <a:avLst>
              <a:gd name="adj1" fmla="val -44558"/>
              <a:gd name="adj2" fmla="val 147116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err="1">
                <a:solidFill>
                  <a:schemeClr val="tx1"/>
                </a:solidFill>
              </a:rPr>
              <a:t>공결구분</a:t>
            </a:r>
            <a:r>
              <a:rPr lang="ko-KR" altLang="en-US" b="1" dirty="0">
                <a:solidFill>
                  <a:schemeClr val="tx1"/>
                </a:solidFill>
              </a:rPr>
              <a:t> 클릭</a:t>
            </a:r>
            <a:endParaRPr lang="ko-KR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39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363</Words>
  <Application>Microsoft Office PowerPoint</Application>
  <PresentationFormat>와이드스크린</PresentationFormat>
  <Paragraphs>68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3" baseType="lpstr">
      <vt:lpstr>나눔고딕 ExtraBold</vt:lpstr>
      <vt:lpstr>맑은 고딕</vt:lpstr>
      <vt:lpstr>한양신명조</vt:lpstr>
      <vt:lpstr>Arial</vt:lpstr>
      <vt:lpstr>Office 테마</vt:lpstr>
      <vt:lpstr>4. 공결신청 불가 사유</vt:lpstr>
      <vt:lpstr>1) 학사일정 중 공결이 불가능한 기간</vt:lpstr>
      <vt:lpstr>2) 공결 사유별 신청 가능 공결일자 초과</vt:lpstr>
      <vt:lpstr>5. 「코로나19」 감염증     관련 공결신청     2020-1학기 한시적</vt:lpstr>
      <vt:lpstr>1) 「코로나19」감염병 공결 신청 대상</vt:lpstr>
      <vt:lpstr>2) 「코로나19」감염병 공결가능일수 및 제출 서류</vt:lpstr>
      <vt:lpstr>3) 「코로나19」감염병 관련 공결신청 방법 </vt:lpstr>
      <vt:lpstr>3) 「코로나19」감염병 관련 공결신청 방법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공결신청 불가 사유</dc:title>
  <dc:creator>Windows 사용자</dc:creator>
  <cp:lastModifiedBy>Windows 사용자</cp:lastModifiedBy>
  <cp:revision>1</cp:revision>
  <dcterms:created xsi:type="dcterms:W3CDTF">2020-06-11T05:00:37Z</dcterms:created>
  <dcterms:modified xsi:type="dcterms:W3CDTF">2020-06-11T05:00:48Z</dcterms:modified>
</cp:coreProperties>
</file>