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44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545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181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7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1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91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718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405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45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68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6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7FBE-AB48-4544-887F-1499E4BB3238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7854-D6D0-4A0A-B8EF-886B4A625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87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98788" y="1268731"/>
            <a:ext cx="8018633" cy="3128650"/>
          </a:xfrm>
        </p:spPr>
        <p:txBody>
          <a:bodyPr/>
          <a:lstStyle/>
          <a:p>
            <a:r>
              <a:rPr lang="ko-KR" altLang="en-US" dirty="0" err="1" smtClean="0"/>
              <a:t>공결신청</a:t>
            </a:r>
            <a:r>
              <a:rPr lang="ko-KR" altLang="en-US" dirty="0" smtClean="0"/>
              <a:t> </a:t>
            </a:r>
            <a:r>
              <a:rPr lang="ko-KR" altLang="en-US" dirty="0"/>
              <a:t>매뉴얼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088615" y="4509136"/>
            <a:ext cx="6461760" cy="360045"/>
          </a:xfrm>
        </p:spPr>
        <p:txBody>
          <a:bodyPr>
            <a:normAutofit/>
          </a:bodyPr>
          <a:lstStyle/>
          <a:p>
            <a:r>
              <a:rPr lang="ko-KR" altLang="en-US" sz="1600" dirty="0" err="1">
                <a:latin typeface="+mn-ea"/>
              </a:rPr>
              <a:t>학사지원과</a:t>
            </a:r>
            <a:r>
              <a:rPr lang="ko-KR" altLang="en-US" sz="1600" dirty="0">
                <a:latin typeface="+mn-ea"/>
              </a:rPr>
              <a:t> </a:t>
            </a:r>
            <a:r>
              <a:rPr lang="en-US" altLang="ko-KR" sz="1600" dirty="0">
                <a:latin typeface="+mn-ea"/>
              </a:rPr>
              <a:t>Ver.20200508</a:t>
            </a:r>
            <a:endParaRPr lang="ko-KR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2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7620000" cy="634047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공결신청하기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2135506" y="1958931"/>
            <a:ext cx="8007399" cy="3910872"/>
            <a:chOff x="611505" y="1958931"/>
            <a:chExt cx="8007399" cy="3910872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05" y="2154772"/>
              <a:ext cx="8007399" cy="3715031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>
            <a:xfrm>
              <a:off x="5501065" y="2565338"/>
              <a:ext cx="632629" cy="36004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사각형 설명선 10"/>
            <p:cNvSpPr/>
            <p:nvPr/>
          </p:nvSpPr>
          <p:spPr>
            <a:xfrm>
              <a:off x="6113070" y="1958931"/>
              <a:ext cx="1231205" cy="391682"/>
            </a:xfrm>
            <a:prstGeom prst="wedgeRectCallout">
              <a:avLst>
                <a:gd name="adj1" fmla="val -44558"/>
                <a:gd name="adj2" fmla="val 147116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solidFill>
                    <a:schemeClr val="tx1"/>
                  </a:solidFill>
                </a:rPr>
                <a:t>실패</a:t>
              </a:r>
            </a:p>
          </p:txBody>
        </p:sp>
      </p:grp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1981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>
                <a:solidFill>
                  <a:srgbClr val="FF0000"/>
                </a:solidFill>
              </a:rPr>
              <a:t>공결신청일자에 강의가 없는 경우 </a:t>
            </a:r>
            <a:r>
              <a:rPr lang="ko-KR" altLang="en-US" b="1" spc="-100" dirty="0" err="1">
                <a:solidFill>
                  <a:srgbClr val="FF0000"/>
                </a:solidFill>
              </a:rPr>
              <a:t>공결신청</a:t>
            </a:r>
            <a:r>
              <a:rPr lang="ko-KR" altLang="en-US" b="1" spc="-100" dirty="0">
                <a:solidFill>
                  <a:srgbClr val="FF0000"/>
                </a:solidFill>
              </a:rPr>
              <a:t> 불가</a:t>
            </a:r>
            <a:endParaRPr lang="en-US" altLang="ko-KR" b="1" spc="-1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4323" y="2146902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7600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11856" y="861796"/>
            <a:ext cx="1800225" cy="634047"/>
          </a:xfrm>
        </p:spPr>
        <p:txBody>
          <a:bodyPr>
            <a:normAutofit fontScale="90000"/>
          </a:bodyPr>
          <a:lstStyle/>
          <a:p>
            <a:r>
              <a:rPr lang="ko-KR" altLang="en-US" sz="4800" dirty="0"/>
              <a:t>목 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81425" y="548640"/>
            <a:ext cx="6275070" cy="5760720"/>
          </a:xfrm>
        </p:spPr>
        <p:txBody>
          <a:bodyPr>
            <a:normAutofit fontScale="92500"/>
          </a:bodyPr>
          <a:lstStyle/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sz="2400" b="1" dirty="0" err="1" smtClean="0"/>
              <a:t>공결관련</a:t>
            </a:r>
            <a:r>
              <a:rPr lang="ko-KR" altLang="en-US" sz="2400" b="1" dirty="0" smtClean="0"/>
              <a:t> 규정  </a:t>
            </a:r>
            <a:r>
              <a:rPr lang="ko-KR" altLang="en-US" sz="2400" b="1" dirty="0" smtClean="0">
                <a:latin typeface="맑은 고딕"/>
              </a:rPr>
              <a:t>∙ </a:t>
            </a:r>
            <a:r>
              <a:rPr lang="ko-KR" altLang="en-US" sz="2400" b="1" dirty="0">
                <a:latin typeface="맑은 고딕"/>
              </a:rPr>
              <a:t>∙ ∙ ∙ ∙ ∙ </a:t>
            </a:r>
            <a:r>
              <a:rPr lang="ko-KR" altLang="en-US" sz="2400" b="1" dirty="0" smtClean="0">
                <a:latin typeface="맑은 고딕"/>
              </a:rPr>
              <a:t>∙ ∙ </a:t>
            </a:r>
            <a:r>
              <a:rPr lang="ko-KR" altLang="en-US" sz="2400" b="1" dirty="0">
                <a:latin typeface="맑은 고딕"/>
              </a:rPr>
              <a:t>∙ ∙ ∙ ∙ ∙ ∙ ∙ ∙ </a:t>
            </a:r>
            <a:r>
              <a:rPr lang="ko-KR" altLang="en-US" sz="2400" b="1" dirty="0" smtClean="0">
                <a:latin typeface="맑은 고딕"/>
              </a:rPr>
              <a:t>∙ </a:t>
            </a:r>
            <a:r>
              <a:rPr lang="en-US" altLang="ko-KR" sz="2400" b="1" dirty="0" smtClean="0">
                <a:latin typeface="맑은 고딕"/>
              </a:rPr>
              <a:t>3</a:t>
            </a: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sz="2400" b="1" dirty="0" err="1" smtClean="0"/>
              <a:t>공결신청</a:t>
            </a:r>
            <a:r>
              <a:rPr lang="ko-KR" altLang="en-US" sz="2400" b="1" dirty="0" smtClean="0"/>
              <a:t> 변경 내용 </a:t>
            </a:r>
            <a:r>
              <a:rPr lang="ko-KR" altLang="en-US" sz="2400" b="1" dirty="0">
                <a:latin typeface="맑은 고딕"/>
              </a:rPr>
              <a:t>∙ ∙ ∙ ∙ ∙ ∙ </a:t>
            </a:r>
            <a:r>
              <a:rPr lang="ko-KR" altLang="en-US" sz="2400" b="1" dirty="0" smtClean="0">
                <a:latin typeface="맑은 고딕"/>
              </a:rPr>
              <a:t>∙ </a:t>
            </a:r>
            <a:r>
              <a:rPr lang="ko-KR" altLang="en-US" sz="2400" b="1" dirty="0">
                <a:latin typeface="맑은 고딕"/>
              </a:rPr>
              <a:t>∙ ∙ ∙ </a:t>
            </a:r>
            <a:r>
              <a:rPr lang="ko-KR" altLang="en-US" sz="2400" b="1" dirty="0" smtClean="0">
                <a:latin typeface="맑은 고딕"/>
              </a:rPr>
              <a:t>∙</a:t>
            </a:r>
            <a:r>
              <a:rPr lang="ko-KR" altLang="en-US" sz="2400" b="1" dirty="0">
                <a:latin typeface="맑은 고딕"/>
              </a:rPr>
              <a:t> ∙ </a:t>
            </a:r>
            <a:r>
              <a:rPr lang="ko-KR" altLang="en-US" sz="2400" b="1" dirty="0" smtClean="0">
                <a:latin typeface="맑은 고딕"/>
              </a:rPr>
              <a:t>∙</a:t>
            </a:r>
            <a:r>
              <a:rPr lang="ko-KR" altLang="en-US" sz="2400" b="1" dirty="0">
                <a:latin typeface="맑은 고딕"/>
              </a:rPr>
              <a:t> ∙ </a:t>
            </a:r>
            <a:r>
              <a:rPr lang="en-US" altLang="ko-KR" sz="2400" b="1" dirty="0" smtClean="0">
                <a:latin typeface="맑은 고딕"/>
              </a:rPr>
              <a:t>4</a:t>
            </a:r>
            <a:endParaRPr lang="en-US" altLang="ko-KR" sz="2400" b="1" dirty="0" smtClean="0"/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sz="2400" b="1" dirty="0" err="1" smtClean="0"/>
              <a:t>공결신청</a:t>
            </a:r>
            <a:r>
              <a:rPr lang="ko-KR" altLang="en-US" sz="2400" b="1" dirty="0" smtClean="0"/>
              <a:t> 방법</a:t>
            </a:r>
            <a:r>
              <a:rPr lang="ko-KR" altLang="en-US" sz="2400" b="1" dirty="0" smtClean="0">
                <a:latin typeface="맑은 고딕"/>
              </a:rPr>
              <a:t> </a:t>
            </a:r>
            <a:r>
              <a:rPr lang="ko-KR" altLang="en-US" sz="2400" b="1" dirty="0" smtClean="0"/>
              <a:t> </a:t>
            </a:r>
            <a:r>
              <a:rPr lang="ko-KR" altLang="en-US" sz="2400" b="1" dirty="0">
                <a:latin typeface="맑은 고딕"/>
              </a:rPr>
              <a:t>∙ ∙ ∙ ∙ ∙ ∙ </a:t>
            </a:r>
            <a:r>
              <a:rPr lang="ko-KR" altLang="en-US" sz="2400" b="1" dirty="0" smtClean="0">
                <a:latin typeface="맑은 고딕"/>
              </a:rPr>
              <a:t>∙ ∙ </a:t>
            </a:r>
            <a:r>
              <a:rPr lang="ko-KR" altLang="en-US" sz="2400" b="1" dirty="0">
                <a:latin typeface="맑은 고딕"/>
              </a:rPr>
              <a:t>∙ ∙ ∙ ∙ ∙ ∙ ∙ ∙ ∙ </a:t>
            </a:r>
            <a:r>
              <a:rPr lang="en-US" altLang="ko-KR" sz="2400" b="1" dirty="0" smtClean="0">
                <a:latin typeface="맑은 고딕"/>
              </a:rPr>
              <a:t>5</a:t>
            </a: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sz="2400" b="1" dirty="0" err="1"/>
              <a:t>공결신청</a:t>
            </a:r>
            <a:r>
              <a:rPr lang="ko-KR" altLang="en-US" sz="2400" b="1" dirty="0"/>
              <a:t> 불가 사유 </a:t>
            </a:r>
            <a:r>
              <a:rPr lang="ko-KR" altLang="en-US" sz="2400" b="1" dirty="0">
                <a:latin typeface="맑은 고딕"/>
              </a:rPr>
              <a:t>∙ ∙ ∙ ∙ ∙ ∙ ∙ ∙ ∙ ∙ ∙ ∙ ∙ ∙ </a:t>
            </a:r>
            <a:r>
              <a:rPr lang="en-US" altLang="ko-KR" sz="2400" b="1" dirty="0" smtClean="0">
                <a:latin typeface="맑은 고딕"/>
              </a:rPr>
              <a:t>13</a:t>
            </a: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sz="2400" b="1" dirty="0" smtClean="0">
                <a:latin typeface="맑은 고딕"/>
              </a:rPr>
              <a:t>「코로나</a:t>
            </a:r>
            <a:r>
              <a:rPr lang="en-US" altLang="ko-KR" sz="2400" b="1" dirty="0" smtClean="0">
                <a:latin typeface="맑은 고딕"/>
              </a:rPr>
              <a:t>19</a:t>
            </a:r>
            <a:r>
              <a:rPr lang="ko-KR" altLang="en-US" sz="2400" b="1" dirty="0" smtClean="0">
                <a:latin typeface="맑은 고딕"/>
              </a:rPr>
              <a:t>」</a:t>
            </a:r>
            <a:r>
              <a:rPr lang="ko-KR" altLang="en-US" sz="2400" b="1" dirty="0" err="1" smtClean="0">
                <a:latin typeface="맑은 고딕"/>
              </a:rPr>
              <a:t>감염증</a:t>
            </a:r>
            <a:r>
              <a:rPr lang="ko-KR" altLang="en-US" sz="2400" b="1" dirty="0" smtClean="0">
                <a:latin typeface="맑은 고딕"/>
              </a:rPr>
              <a:t> 관련 </a:t>
            </a:r>
            <a:r>
              <a:rPr lang="ko-KR" altLang="en-US" sz="2400" b="1" dirty="0" err="1" smtClean="0">
                <a:latin typeface="맑은 고딕"/>
              </a:rPr>
              <a:t>공결신청</a:t>
            </a:r>
            <a:r>
              <a:rPr lang="ko-KR" altLang="en-US" sz="2400" b="1" dirty="0" smtClean="0">
                <a:latin typeface="맑은 고딕"/>
              </a:rPr>
              <a:t> ∙ </a:t>
            </a:r>
            <a:r>
              <a:rPr lang="ko-KR" altLang="en-US" sz="2400" b="1" dirty="0">
                <a:latin typeface="맑은 고딕"/>
              </a:rPr>
              <a:t>∙ ∙ ∙ </a:t>
            </a:r>
            <a:r>
              <a:rPr lang="en-US" altLang="ko-KR" sz="2400" b="1" dirty="0" smtClean="0">
                <a:latin typeface="맑은 고딕"/>
              </a:rPr>
              <a:t>17</a:t>
            </a:r>
            <a:endParaRPr lang="en-US" altLang="ko-KR" sz="2400" b="1" dirty="0">
              <a:latin typeface="맑은 고딕"/>
            </a:endParaRP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en-US" altLang="ko-KR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098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 smtClean="0"/>
              <a:t>공결관련</a:t>
            </a:r>
            <a:r>
              <a:rPr lang="ko-KR" altLang="en-US" dirty="0" smtClean="0"/>
              <a:t> 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학칙시행규칙 제</a:t>
            </a:r>
            <a:r>
              <a:rPr lang="en-US" altLang="ko-KR" dirty="0" smtClean="0"/>
              <a:t>12</a:t>
            </a:r>
            <a:r>
              <a:rPr lang="ko-KR" altLang="en-US" dirty="0" smtClean="0"/>
              <a:t>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공결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marL="571500" indent="-457200">
              <a:buFont typeface="+mj-lt"/>
              <a:buAutoNum type="arabicParenR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0363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3</a:t>
            </a:fld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49814"/>
              </p:ext>
            </p:extLst>
          </p:nvPr>
        </p:nvGraphicFramePr>
        <p:xfrm>
          <a:off x="1458892" y="2292210"/>
          <a:ext cx="7088064" cy="4267996"/>
        </p:xfrm>
        <a:graphic>
          <a:graphicData uri="http://schemas.openxmlformats.org/drawingml/2006/table">
            <a:tbl>
              <a:tblPr/>
              <a:tblGrid>
                <a:gridCol w="1080135">
                  <a:extLst>
                    <a:ext uri="{9D8B030D-6E8A-4147-A177-3AD203B41FA5}">
                      <a16:colId xmlns:a16="http://schemas.microsoft.com/office/drawing/2014/main" val="2221319157"/>
                    </a:ext>
                  </a:extLst>
                </a:gridCol>
                <a:gridCol w="1080135">
                  <a:extLst>
                    <a:ext uri="{9D8B030D-6E8A-4147-A177-3AD203B41FA5}">
                      <a16:colId xmlns:a16="http://schemas.microsoft.com/office/drawing/2014/main" val="980669903"/>
                    </a:ext>
                  </a:extLst>
                </a:gridCol>
                <a:gridCol w="3905374">
                  <a:extLst>
                    <a:ext uri="{9D8B030D-6E8A-4147-A177-3AD203B41FA5}">
                      <a16:colId xmlns:a16="http://schemas.microsoft.com/office/drawing/2014/main" val="968127565"/>
                    </a:ext>
                  </a:extLst>
                </a:gridCol>
                <a:gridCol w="1022420">
                  <a:extLst>
                    <a:ext uri="{9D8B030D-6E8A-4147-A177-3AD203B41FA5}">
                      <a16:colId xmlns:a16="http://schemas.microsoft.com/office/drawing/2014/main" val="316368450"/>
                    </a:ext>
                  </a:extLst>
                </a:gridCol>
              </a:tblGrid>
              <a:tr h="29595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공결구분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공결세부내용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공결가능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일수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15350"/>
                  </a:ext>
                </a:extLst>
              </a:tr>
              <a:tr h="295954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애경사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3271"/>
                  </a:ext>
                </a:extLst>
              </a:tr>
              <a:tr h="29595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사망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본인및배우자의 부모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배우자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자녀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073842"/>
                  </a:ext>
                </a:extLst>
              </a:tr>
              <a:tr h="29595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본인 및 배우자의 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증조부모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(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조부모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171751"/>
                  </a:ext>
                </a:extLst>
              </a:tr>
              <a:tr h="5917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본인 및 배우자의 형제자매와 형제자매의 배우자</a:t>
                      </a:r>
                      <a:r>
                        <a:rPr lang="en-US" altLang="ko-KR" sz="10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본인 및 배우자 부모의 형제자매와 그 형제자매의 배우자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732807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병사관계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신체검사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예비군훈련 등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014914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졸업여행</a:t>
                      </a:r>
                      <a:r>
                        <a:rPr lang="en-US" altLang="ko-KR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4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학술답사</a:t>
                      </a:r>
                      <a:r>
                        <a:rPr lang="en-US" altLang="ko-KR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견학</a:t>
                      </a:r>
                      <a:r>
                        <a:rPr lang="en-US" altLang="ko-KR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현장실습</a:t>
                      </a:r>
                      <a:r>
                        <a:rPr lang="en-US" altLang="ko-KR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교육실습</a:t>
                      </a:r>
                      <a:r>
                        <a:rPr lang="en-US" altLang="ko-KR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4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법정투표</a:t>
                      </a:r>
                      <a:r>
                        <a:rPr lang="ko-KR" altLang="en-US" sz="1000" b="1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77537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</a:t>
                      </a:r>
                      <a:r>
                        <a:rPr lang="en-US" altLang="ko-KR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내외행사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행사기간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774805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체육특기자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학기당 최대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1/2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7377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채용시험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응시기간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884253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병결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수술</a:t>
                      </a:r>
                      <a:r>
                        <a:rPr lang="en-US" altLang="ko-KR" sz="10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중병</a:t>
                      </a:r>
                      <a:r>
                        <a:rPr lang="en-US" altLang="ko-KR" sz="10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전염성 질병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학기당 최대 </a:t>
                      </a: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127808"/>
                  </a:ext>
                </a:extLst>
              </a:tr>
              <a:tr h="59171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생리공결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학기당 </a:t>
                      </a: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(20</a:t>
                      </a:r>
                      <a:r>
                        <a:rPr lang="ko-KR" altLang="en-US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간격</a:t>
                      </a:r>
                      <a:r>
                        <a:rPr lang="en-US" altLang="ko-KR" sz="10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56186" marR="56186" marT="15534" marB="1553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97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공결신청</a:t>
            </a:r>
            <a:r>
              <a:rPr lang="ko-KR" altLang="en-US" dirty="0" smtClean="0"/>
              <a:t> 변경 내용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0363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4</a:t>
            </a:fld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2495550" y="1988820"/>
          <a:ext cx="7200900" cy="3660139"/>
        </p:xfrm>
        <a:graphic>
          <a:graphicData uri="http://schemas.openxmlformats.org/drawingml/2006/table">
            <a:tbl>
              <a:tblPr/>
              <a:tblGrid>
                <a:gridCol w="1389803">
                  <a:extLst>
                    <a:ext uri="{9D8B030D-6E8A-4147-A177-3AD203B41FA5}">
                      <a16:colId xmlns:a16="http://schemas.microsoft.com/office/drawing/2014/main" val="54680602"/>
                    </a:ext>
                  </a:extLst>
                </a:gridCol>
                <a:gridCol w="2689014">
                  <a:extLst>
                    <a:ext uri="{9D8B030D-6E8A-4147-A177-3AD203B41FA5}">
                      <a16:colId xmlns:a16="http://schemas.microsoft.com/office/drawing/2014/main" val="3136088749"/>
                    </a:ext>
                  </a:extLst>
                </a:gridCol>
                <a:gridCol w="3122083">
                  <a:extLst>
                    <a:ext uri="{9D8B030D-6E8A-4147-A177-3AD203B41FA5}">
                      <a16:colId xmlns:a16="http://schemas.microsoft.com/office/drawing/2014/main" val="909719172"/>
                    </a:ext>
                  </a:extLst>
                </a:gridCol>
              </a:tblGrid>
              <a:tr h="35962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52216"/>
                  </a:ext>
                </a:extLst>
              </a:tr>
              <a:tr h="145477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애경사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병사관계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채용시험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병결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공결신청 서류를 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교학과로 제출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학생 본인이 직접 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웹정보서비스에서 신청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922679"/>
                  </a:ext>
                </a:extLst>
              </a:tr>
              <a:tr h="3909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생리공결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기존과 동일</a:t>
                      </a:r>
                      <a:r>
                        <a:rPr lang="en-US" altLang="ko-KR" sz="1400" kern="0" spc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한양신명조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학생 본인이 신청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523937"/>
                  </a:ext>
                </a:extLst>
              </a:tr>
              <a:tr h="145477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졸업여행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현장답사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실습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체육특기자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대외행사참여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u="sng" kern="0" spc="-3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기존과 동일</a:t>
                      </a:r>
                      <a:r>
                        <a:rPr lang="en-US" altLang="ko-KR" sz="1400" b="1" u="sng" kern="0" spc="-3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r>
                        <a:rPr lang="ko-KR" altLang="en-US" sz="1400" kern="0" spc="-30" dirty="0">
                          <a:solidFill>
                            <a:srgbClr val="0000FF"/>
                          </a:solidFill>
                          <a:effectLst/>
                          <a:latin typeface="한양신명조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소속대학 </a:t>
                      </a:r>
                      <a:r>
                        <a:rPr lang="ko-KR" altLang="en-US" sz="14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교학과</a:t>
                      </a:r>
                      <a:r>
                        <a:rPr lang="ko-KR" altLang="en-US" sz="14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또는 관련 행정부서에서 학사지원과로 명단 제출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915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3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98788" y="1268731"/>
            <a:ext cx="8018633" cy="3128650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공결신청</a:t>
            </a:r>
            <a:r>
              <a:rPr lang="ko-KR" altLang="en-US" dirty="0" smtClean="0"/>
              <a:t> 방법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81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701" y="2348866"/>
            <a:ext cx="3226778" cy="229271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공결신청하기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919203" y="3574111"/>
            <a:ext cx="1376572" cy="8202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95551" y="3171579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1981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spc="-100" dirty="0"/>
              <a:t>웹정보서비스 로그인 → 왼쪽 메뉴 중 전자출결관리 → </a:t>
            </a:r>
            <a:r>
              <a:rPr lang="ko-KR" altLang="en-US" spc="-100" dirty="0" err="1"/>
              <a:t>공결신청</a:t>
            </a:r>
            <a:endParaRPr lang="en-US" altLang="ko-KR" spc="-100" dirty="0"/>
          </a:p>
        </p:txBody>
      </p:sp>
    </p:spTree>
    <p:extLst>
      <p:ext uri="{BB962C8B-B14F-4D97-AF65-F5344CB8AC3E}">
        <p14:creationId xmlns:p14="http://schemas.microsoft.com/office/powerpoint/2010/main" val="30778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공결신청하기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81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spc="-100" dirty="0"/>
              <a:t>본인이 신청하고자 하는 </a:t>
            </a:r>
            <a:r>
              <a:rPr lang="ko-KR" altLang="en-US" spc="-100" dirty="0" err="1"/>
              <a:t>공결사유</a:t>
            </a:r>
            <a:r>
              <a:rPr lang="ko-KR" altLang="en-US" spc="-100" dirty="0"/>
              <a:t> 선택</a:t>
            </a:r>
            <a:endParaRPr lang="en-US" altLang="ko-KR" spc="-100" dirty="0"/>
          </a:p>
          <a:p>
            <a:pPr marL="114300" indent="0">
              <a:buNone/>
            </a:pPr>
            <a:r>
              <a:rPr lang="en-US" altLang="ko-KR" spc="-100" dirty="0"/>
              <a:t>  :</a:t>
            </a:r>
            <a:r>
              <a:rPr lang="en-US" altLang="ko-KR" spc="-250" dirty="0">
                <a:solidFill>
                  <a:srgbClr val="FF0000"/>
                </a:solidFill>
              </a:rPr>
              <a:t>  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공결사유별</a:t>
            </a:r>
            <a:r>
              <a:rPr lang="ko-KR" altLang="en-US" u="sng" spc="-250" dirty="0">
                <a:solidFill>
                  <a:srgbClr val="FF0000"/>
                </a:solidFill>
              </a:rPr>
              <a:t>  유의사항 확인</a:t>
            </a:r>
            <a:r>
              <a:rPr lang="en-US" altLang="ko-KR" u="sng" spc="-250" dirty="0">
                <a:solidFill>
                  <a:srgbClr val="FF0000"/>
                </a:solidFill>
              </a:rPr>
              <a:t>(</a:t>
            </a:r>
            <a:r>
              <a:rPr lang="ko-KR" altLang="en-US" u="sng" spc="-250" dirty="0">
                <a:solidFill>
                  <a:srgbClr val="FF0000"/>
                </a:solidFill>
              </a:rPr>
              <a:t>증빙서류</a:t>
            </a:r>
            <a:r>
              <a:rPr lang="en-US" altLang="ko-KR" u="sng" spc="-250" dirty="0">
                <a:solidFill>
                  <a:srgbClr val="FF0000"/>
                </a:solidFill>
              </a:rPr>
              <a:t>, </a:t>
            </a:r>
            <a:r>
              <a:rPr lang="ko-KR" altLang="en-US" u="sng" spc="-250" dirty="0" err="1">
                <a:solidFill>
                  <a:srgbClr val="FF0000"/>
                </a:solidFill>
              </a:rPr>
              <a:t>공결가능</a:t>
            </a:r>
            <a:r>
              <a:rPr lang="ko-KR" altLang="en-US" u="sng" spc="-250" dirty="0">
                <a:solidFill>
                  <a:srgbClr val="FF0000"/>
                </a:solidFill>
              </a:rPr>
              <a:t> 기간 확인</a:t>
            </a:r>
            <a:r>
              <a:rPr lang="en-US" altLang="ko-KR" u="sng" spc="-250" dirty="0">
                <a:solidFill>
                  <a:srgbClr val="FF0000"/>
                </a:solidFill>
              </a:rPr>
              <a:t>)</a:t>
            </a:r>
            <a:endParaRPr lang="ko-KR" altLang="en-US" b="1" u="sng" spc="-100" dirty="0">
              <a:solidFill>
                <a:srgbClr val="FF0000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7</a:t>
            </a:fld>
            <a:endParaRPr lang="ko-KR" alt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068" y="2770152"/>
            <a:ext cx="8532495" cy="358619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559158" y="3283639"/>
            <a:ext cx="2096662" cy="5054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386657" y="2885771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145023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961" y="2077964"/>
            <a:ext cx="8650532" cy="3994223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6816090" y="2348866"/>
            <a:ext cx="720090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7620000" cy="634047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공결신청하기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74734" y="2077964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66538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7620000" cy="634047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ko-KR" altLang="en-US" dirty="0" smtClean="0"/>
              <a:t>공결신청하기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655" y="1887230"/>
            <a:ext cx="8357654" cy="376173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7025066" y="2171695"/>
            <a:ext cx="632629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556635" y="184946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④</a:t>
            </a:r>
          </a:p>
        </p:txBody>
      </p:sp>
      <p:sp>
        <p:nvSpPr>
          <p:cNvPr id="11" name="사각형 설명선 10"/>
          <p:cNvSpPr/>
          <p:nvPr/>
        </p:nvSpPr>
        <p:spPr>
          <a:xfrm>
            <a:off x="7637071" y="1565287"/>
            <a:ext cx="1231205" cy="391682"/>
          </a:xfrm>
          <a:prstGeom prst="wedgeRectCallout">
            <a:avLst>
              <a:gd name="adj1" fmla="val -44558"/>
              <a:gd name="adj2" fmla="val 14711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성공</a:t>
            </a:r>
          </a:p>
        </p:txBody>
      </p:sp>
    </p:spTree>
    <p:extLst>
      <p:ext uri="{BB962C8B-B14F-4D97-AF65-F5344CB8AC3E}">
        <p14:creationId xmlns:p14="http://schemas.microsoft.com/office/powerpoint/2010/main" val="20671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319</Words>
  <Application>Microsoft Office PowerPoint</Application>
  <PresentationFormat>와이드스크린</PresentationFormat>
  <Paragraphs>87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나눔고딕 ExtraBold</vt:lpstr>
      <vt:lpstr>맑은 고딕</vt:lpstr>
      <vt:lpstr>한양신명조</vt:lpstr>
      <vt:lpstr>Arial</vt:lpstr>
      <vt:lpstr>Office 테마</vt:lpstr>
      <vt:lpstr>공결신청 매뉴얼</vt:lpstr>
      <vt:lpstr>목 차</vt:lpstr>
      <vt:lpstr>1. 공결관련 규정</vt:lpstr>
      <vt:lpstr>2. 공결신청 변경 내용</vt:lpstr>
      <vt:lpstr>3. 공결신청 방법</vt:lpstr>
      <vt:lpstr>1) 공결신청하기</vt:lpstr>
      <vt:lpstr>1) 공결신청하기</vt:lpstr>
      <vt:lpstr>1) 공결신청하기</vt:lpstr>
      <vt:lpstr>1) 공결신청하기</vt:lpstr>
      <vt:lpstr>1) 공결신청하기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공결신청 매뉴얼</dc:title>
  <dc:creator>Windows 사용자</dc:creator>
  <cp:lastModifiedBy>Windows 사용자</cp:lastModifiedBy>
  <cp:revision>5</cp:revision>
  <dcterms:created xsi:type="dcterms:W3CDTF">2020-06-11T04:55:10Z</dcterms:created>
  <dcterms:modified xsi:type="dcterms:W3CDTF">2020-06-11T05:06:18Z</dcterms:modified>
</cp:coreProperties>
</file>