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0680700" cy="7556500"/>
  <p:notesSz cx="10680700" cy="75565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4" y="-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1052" y="2342515"/>
            <a:ext cx="9078595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2105" y="4231640"/>
            <a:ext cx="747649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035" y="1737995"/>
            <a:ext cx="4646104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0560" y="1737995"/>
            <a:ext cx="4646104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83628" y="382320"/>
            <a:ext cx="4574527" cy="38384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035" y="302260"/>
            <a:ext cx="961263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035" y="1737995"/>
            <a:ext cx="961263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1438" y="7027545"/>
            <a:ext cx="3417824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035" y="7027545"/>
            <a:ext cx="2456561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0104" y="7027545"/>
            <a:ext cx="2456561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pasyouth@hanmail.net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s.or.kr/" TargetMode="External"/><Relationship Id="rId2" Type="http://schemas.openxmlformats.org/officeDocument/2006/relationships/hyperlink" Target="mailto:pasyouth@hanmail.net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0928" y="739747"/>
            <a:ext cx="925194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spc="5" dirty="0">
                <a:latin typeface="Dotum"/>
                <a:cs typeface="Dotum"/>
              </a:rPr>
              <a:t>단원</a:t>
            </a:r>
            <a:r>
              <a:rPr sz="700" spc="85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추가</a:t>
            </a:r>
            <a:r>
              <a:rPr sz="700" spc="90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모집안내서</a:t>
            </a:r>
            <a:endParaRPr sz="700">
              <a:latin typeface="Dotum"/>
              <a:cs typeface="Dot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91942" y="2131624"/>
            <a:ext cx="2778125" cy="136334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 indent="1270" algn="ctr">
              <a:lnSpc>
                <a:spcPct val="135500"/>
              </a:lnSpc>
              <a:spcBef>
                <a:spcPts val="70"/>
              </a:spcBef>
            </a:pPr>
            <a:r>
              <a:rPr sz="2250" b="1" spc="-20" dirty="0">
                <a:latin typeface="Dotum"/>
                <a:cs typeface="Dotum"/>
              </a:rPr>
              <a:t>WFK</a:t>
            </a:r>
            <a:r>
              <a:rPr sz="2250" b="1" spc="-15" dirty="0">
                <a:latin typeface="Dotum"/>
                <a:cs typeface="Dotum"/>
              </a:rPr>
              <a:t> </a:t>
            </a:r>
            <a:r>
              <a:rPr sz="2250" b="1" spc="-35" dirty="0">
                <a:latin typeface="Dotum"/>
                <a:cs typeface="Dotum"/>
              </a:rPr>
              <a:t>PAS청년봉사단 </a:t>
            </a:r>
            <a:r>
              <a:rPr sz="2250" b="1" spc="-725" dirty="0">
                <a:latin typeface="Dotum"/>
                <a:cs typeface="Dotum"/>
              </a:rPr>
              <a:t> </a:t>
            </a:r>
            <a:r>
              <a:rPr sz="2250" b="1" dirty="0">
                <a:latin typeface="Dotum"/>
                <a:cs typeface="Dotum"/>
              </a:rPr>
              <a:t>단원</a:t>
            </a:r>
            <a:r>
              <a:rPr sz="2250" b="1" spc="195" dirty="0">
                <a:latin typeface="Dotum"/>
                <a:cs typeface="Dotum"/>
              </a:rPr>
              <a:t> </a:t>
            </a:r>
            <a:r>
              <a:rPr sz="2250" b="1" spc="-30" dirty="0">
                <a:latin typeface="Dotum"/>
                <a:cs typeface="Dotum"/>
              </a:rPr>
              <a:t>추가모집</a:t>
            </a:r>
            <a:r>
              <a:rPr sz="2250" b="1" spc="190" dirty="0">
                <a:latin typeface="Dotum"/>
                <a:cs typeface="Dotum"/>
              </a:rPr>
              <a:t> </a:t>
            </a:r>
            <a:r>
              <a:rPr sz="2250" b="1" spc="-20" dirty="0">
                <a:latin typeface="Dotum"/>
                <a:cs typeface="Dotum"/>
              </a:rPr>
              <a:t>안내서 </a:t>
            </a:r>
            <a:r>
              <a:rPr sz="2250" b="1" spc="-725" dirty="0">
                <a:latin typeface="Dotum"/>
                <a:cs typeface="Dotum"/>
              </a:rPr>
              <a:t> </a:t>
            </a:r>
            <a:r>
              <a:rPr sz="1900" b="1" spc="35" dirty="0">
                <a:latin typeface="Dotum"/>
                <a:cs typeface="Dotum"/>
              </a:rPr>
              <a:t>(학생용)</a:t>
            </a:r>
            <a:endParaRPr sz="1900">
              <a:latin typeface="Dotum"/>
              <a:cs typeface="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23611" y="4636028"/>
            <a:ext cx="914400" cy="2959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750" b="1" spc="-25" dirty="0">
                <a:latin typeface="Dotum"/>
                <a:cs typeface="Dotum"/>
              </a:rPr>
              <a:t>2021.</a:t>
            </a:r>
            <a:r>
              <a:rPr sz="1750" b="1" spc="190" dirty="0">
                <a:latin typeface="Dotum"/>
                <a:cs typeface="Dotum"/>
              </a:rPr>
              <a:t> </a:t>
            </a:r>
            <a:r>
              <a:rPr sz="1750" b="1" spc="-25" dirty="0">
                <a:latin typeface="Dotum"/>
                <a:cs typeface="Dotum"/>
              </a:rPr>
              <a:t>4.</a:t>
            </a:r>
            <a:endParaRPr sz="1750">
              <a:latin typeface="Dotum"/>
              <a:cs typeface="Dot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40931" y="6069945"/>
            <a:ext cx="1322705" cy="5467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635" marR="5080" indent="-242570">
              <a:lnSpc>
                <a:spcPct val="136700"/>
              </a:lnSpc>
              <a:spcBef>
                <a:spcPts val="90"/>
              </a:spcBef>
            </a:pPr>
            <a:r>
              <a:rPr sz="1250" b="1" spc="15" dirty="0">
                <a:latin typeface="Malgun Gothic"/>
                <a:cs typeface="Malgun Gothic"/>
              </a:rPr>
              <a:t>태</a:t>
            </a:r>
            <a:r>
              <a:rPr sz="1250" b="1" spc="30" dirty="0">
                <a:latin typeface="Malgun Gothic"/>
                <a:cs typeface="Malgun Gothic"/>
              </a:rPr>
              <a:t>평</a:t>
            </a:r>
            <a:r>
              <a:rPr sz="1250" b="1" spc="15" dirty="0">
                <a:latin typeface="Malgun Gothic"/>
                <a:cs typeface="Malgun Gothic"/>
              </a:rPr>
              <a:t>양</a:t>
            </a:r>
            <a:r>
              <a:rPr sz="1250" b="1" spc="30" dirty="0">
                <a:latin typeface="Malgun Gothic"/>
                <a:cs typeface="Malgun Gothic"/>
              </a:rPr>
              <a:t>아</a:t>
            </a:r>
            <a:r>
              <a:rPr sz="1250" b="1" spc="15" dirty="0">
                <a:latin typeface="Malgun Gothic"/>
                <a:cs typeface="Malgun Gothic"/>
              </a:rPr>
              <a:t>시</a:t>
            </a:r>
            <a:r>
              <a:rPr sz="1250" b="1" spc="30" dirty="0">
                <a:latin typeface="Malgun Gothic"/>
                <a:cs typeface="Malgun Gothic"/>
              </a:rPr>
              <a:t>아</a:t>
            </a:r>
            <a:r>
              <a:rPr sz="1250" b="1" spc="15" dirty="0">
                <a:latin typeface="Malgun Gothic"/>
                <a:cs typeface="Malgun Gothic"/>
              </a:rPr>
              <a:t>협회  </a:t>
            </a:r>
            <a:r>
              <a:rPr sz="1250" b="1" spc="25" dirty="0">
                <a:latin typeface="Malgun Gothic"/>
                <a:cs typeface="Malgun Gothic"/>
              </a:rPr>
              <a:t>사업운영실</a:t>
            </a:r>
            <a:endParaRPr sz="1250">
              <a:latin typeface="Malgun Gothic"/>
              <a:cs typeface="Malgun Gothic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5723978" y="382320"/>
            <a:ext cx="4650740" cy="640080"/>
            <a:chOff x="5723978" y="382320"/>
            <a:chExt cx="4650740" cy="64008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3978" y="382320"/>
              <a:ext cx="4574527" cy="38384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23978" y="766165"/>
              <a:ext cx="4650727" cy="255892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7882135" y="7089862"/>
            <a:ext cx="28003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latin typeface="Gulim"/>
                <a:cs typeface="Gulim"/>
              </a:rPr>
              <a:t>-</a:t>
            </a:r>
            <a:r>
              <a:rPr sz="700" spc="7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2</a:t>
            </a:r>
            <a:r>
              <a:rPr sz="700" spc="8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-</a:t>
            </a:r>
            <a:endParaRPr sz="700">
              <a:latin typeface="Gulim"/>
              <a:cs typeface="Gulim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11284" y="779350"/>
            <a:ext cx="1680210" cy="110871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52400">
              <a:lnSpc>
                <a:spcPct val="100000"/>
              </a:lnSpc>
              <a:spcBef>
                <a:spcPts val="130"/>
              </a:spcBef>
              <a:tabLst>
                <a:tab pos="470534" algn="l"/>
              </a:tabLst>
            </a:pPr>
            <a:r>
              <a:rPr sz="1250" b="1" spc="-135" dirty="0">
                <a:solidFill>
                  <a:srgbClr val="FFFFFF"/>
                </a:solidFill>
                <a:latin typeface="Malgun Gothic"/>
                <a:cs typeface="Malgun Gothic"/>
              </a:rPr>
              <a:t>Ⅰ	</a:t>
            </a:r>
            <a:r>
              <a:rPr sz="1250" b="1" spc="25" dirty="0">
                <a:latin typeface="Malgun Gothic"/>
                <a:cs typeface="Malgun Gothic"/>
              </a:rPr>
              <a:t>모집안내</a:t>
            </a:r>
            <a:endParaRPr sz="1250">
              <a:latin typeface="Malgun Gothic"/>
              <a:cs typeface="Malgun Gothic"/>
            </a:endParaRPr>
          </a:p>
          <a:p>
            <a:pPr marL="170815" indent="-158750">
              <a:lnSpc>
                <a:spcPct val="100000"/>
              </a:lnSpc>
              <a:spcBef>
                <a:spcPts val="700"/>
              </a:spcBef>
              <a:buAutoNum type="arabicPeriod"/>
              <a:tabLst>
                <a:tab pos="171450" algn="l"/>
              </a:tabLst>
            </a:pPr>
            <a:r>
              <a:rPr sz="850" b="1" spc="15" dirty="0">
                <a:latin typeface="Dotum"/>
                <a:cs typeface="Dotum"/>
              </a:rPr>
              <a:t>모집개요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350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모집인원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약</a:t>
            </a:r>
            <a:r>
              <a:rPr sz="850" b="1" spc="125" dirty="0">
                <a:latin typeface="Dotum"/>
                <a:cs typeface="Dotum"/>
              </a:rPr>
              <a:t> </a:t>
            </a:r>
            <a:r>
              <a:rPr sz="850" b="1" spc="10" dirty="0">
                <a:latin typeface="Dotum"/>
                <a:cs typeface="Dotum"/>
              </a:rPr>
              <a:t>00명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334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파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견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국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b="1" spc="10" dirty="0">
                <a:latin typeface="Dotum"/>
                <a:cs typeface="Dotum"/>
              </a:rPr>
              <a:t>3개국(3개</a:t>
            </a:r>
            <a:r>
              <a:rPr sz="850" b="1" spc="125" dirty="0">
                <a:latin typeface="Dotum"/>
                <a:cs typeface="Dotum"/>
              </a:rPr>
              <a:t> </a:t>
            </a:r>
            <a:r>
              <a:rPr sz="850" b="1" spc="10" dirty="0">
                <a:latin typeface="Dotum"/>
                <a:cs typeface="Dotum"/>
              </a:rPr>
              <a:t>팀)</a:t>
            </a:r>
            <a:endParaRPr sz="850">
              <a:latin typeface="Dotum"/>
              <a:cs typeface="Dotum"/>
            </a:endParaRPr>
          </a:p>
          <a:p>
            <a:pPr marL="346075" lvl="2" indent="-118110">
              <a:lnSpc>
                <a:spcPct val="100000"/>
              </a:lnSpc>
              <a:spcBef>
                <a:spcPts val="260"/>
              </a:spcBef>
              <a:buChar char="-"/>
              <a:tabLst>
                <a:tab pos="346710" algn="l"/>
              </a:tabLst>
            </a:pPr>
            <a:r>
              <a:rPr sz="850" dirty="0">
                <a:latin typeface="Dotum"/>
                <a:cs typeface="Dotum"/>
              </a:rPr>
              <a:t>아시아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인도네시아,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몽골</a:t>
            </a:r>
            <a:endParaRPr sz="850">
              <a:latin typeface="Dotum"/>
              <a:cs typeface="Dotum"/>
            </a:endParaRPr>
          </a:p>
          <a:p>
            <a:pPr marL="346075" lvl="2" indent="-118110">
              <a:lnSpc>
                <a:spcPct val="100000"/>
              </a:lnSpc>
              <a:spcBef>
                <a:spcPts val="254"/>
              </a:spcBef>
              <a:buChar char="-"/>
              <a:tabLst>
                <a:tab pos="346710" algn="l"/>
              </a:tabLst>
            </a:pPr>
            <a:r>
              <a:rPr sz="850" dirty="0">
                <a:latin typeface="Dotum"/>
                <a:cs typeface="Dotum"/>
              </a:rPr>
              <a:t>중앙아시아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카자흐스탄</a:t>
            </a:r>
            <a:endParaRPr sz="850">
              <a:latin typeface="Dotum"/>
              <a:cs typeface="Dotum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19370" y="2796338"/>
            <a:ext cx="4017010" cy="104330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850" dirty="0">
                <a:latin typeface="Dotum"/>
                <a:cs typeface="Dotum"/>
              </a:rPr>
              <a:t>o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활동기간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2021.5.~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2021.8.(총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4개월,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팀별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3주)</a:t>
            </a:r>
            <a:endParaRPr sz="850">
              <a:latin typeface="Dotum"/>
              <a:cs typeface="Dotum"/>
            </a:endParaRPr>
          </a:p>
          <a:p>
            <a:pPr marL="131445" indent="-118745">
              <a:lnSpc>
                <a:spcPct val="100000"/>
              </a:lnSpc>
              <a:spcBef>
                <a:spcPts val="265"/>
              </a:spcBef>
              <a:buChar char="o"/>
              <a:tabLst>
                <a:tab pos="131445" algn="l"/>
              </a:tabLst>
            </a:pPr>
            <a:r>
              <a:rPr sz="850" dirty="0">
                <a:latin typeface="Dotum"/>
                <a:cs typeface="Dotum"/>
              </a:rPr>
              <a:t>활동내용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한국어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특화교육,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체육활동,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코로나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19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방역·예방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수칙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등</a:t>
            </a:r>
            <a:endParaRPr sz="850">
              <a:latin typeface="Dotum"/>
              <a:cs typeface="Dotum"/>
            </a:endParaRPr>
          </a:p>
          <a:p>
            <a:pPr marL="120650">
              <a:lnSpc>
                <a:spcPct val="100000"/>
              </a:lnSpc>
              <a:spcBef>
                <a:spcPts val="335"/>
              </a:spcBef>
            </a:pPr>
            <a:r>
              <a:rPr sz="850" dirty="0">
                <a:latin typeface="Dotum"/>
                <a:cs typeface="Dotum"/>
              </a:rPr>
              <a:t>※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자세한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내용‘Ⅱ.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활동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세부사항’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참조</a:t>
            </a:r>
            <a:endParaRPr sz="850">
              <a:latin typeface="Dotum"/>
              <a:cs typeface="Dotum"/>
            </a:endParaRPr>
          </a:p>
          <a:p>
            <a:pPr marL="131445" indent="-118745">
              <a:lnSpc>
                <a:spcPct val="100000"/>
              </a:lnSpc>
              <a:spcBef>
                <a:spcPts val="345"/>
              </a:spcBef>
              <a:buChar char="o"/>
              <a:tabLst>
                <a:tab pos="131445" algn="l"/>
              </a:tabLst>
            </a:pPr>
            <a:r>
              <a:rPr sz="850" dirty="0">
                <a:latin typeface="Dotum"/>
                <a:cs typeface="Dotum"/>
              </a:rPr>
              <a:t>프로그램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운영방법</a:t>
            </a:r>
            <a:endParaRPr sz="850">
              <a:latin typeface="Dotum"/>
              <a:cs typeface="Dotum"/>
            </a:endParaRPr>
          </a:p>
          <a:p>
            <a:pPr marL="336550" marR="5080" indent="-108585">
              <a:lnSpc>
                <a:spcPts val="1370"/>
              </a:lnSpc>
              <a:spcBef>
                <a:spcPts val="85"/>
              </a:spcBef>
            </a:pPr>
            <a:r>
              <a:rPr sz="850" dirty="0">
                <a:latin typeface="Dotum"/>
                <a:cs typeface="Dotum"/>
              </a:rPr>
              <a:t>-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비대면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원격봉사활동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수행방식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교육내용과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효과성을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고려하여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운영하되 </a:t>
            </a:r>
            <a:r>
              <a:rPr sz="850" spc="-26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코로나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19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상황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지속에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따라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아래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제시된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수행방식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활용하여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운영.</a:t>
            </a:r>
            <a:endParaRPr sz="850">
              <a:latin typeface="Dotum"/>
              <a:cs typeface="Dotum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35542" y="4790173"/>
            <a:ext cx="3817620" cy="123825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9539" indent="-117475">
              <a:lnSpc>
                <a:spcPct val="100000"/>
              </a:lnSpc>
              <a:spcBef>
                <a:spcPts val="445"/>
              </a:spcBef>
              <a:buChar char="-"/>
              <a:tabLst>
                <a:tab pos="130175" algn="l"/>
              </a:tabLst>
            </a:pPr>
            <a:r>
              <a:rPr sz="850" dirty="0">
                <a:latin typeface="Dotum"/>
                <a:cs typeface="Dotum"/>
              </a:rPr>
              <a:t>프로그램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운영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횟수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최소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10회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이상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/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운영시간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최소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20시간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이상</a:t>
            </a:r>
          </a:p>
          <a:p>
            <a:pPr marL="120650" marR="5080" indent="-108585">
              <a:lnSpc>
                <a:spcPct val="132900"/>
              </a:lnSpc>
              <a:spcBef>
                <a:spcPts val="10"/>
              </a:spcBef>
              <a:buChar char="-"/>
              <a:tabLst>
                <a:tab pos="130175" algn="l"/>
              </a:tabLst>
            </a:pPr>
            <a:r>
              <a:rPr sz="850" dirty="0">
                <a:latin typeface="Dotum"/>
                <a:cs typeface="Dotum"/>
              </a:rPr>
              <a:t>교육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대상은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수요처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대학생과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성인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20" dirty="0">
                <a:latin typeface="Dotum"/>
                <a:cs typeface="Dotum"/>
              </a:rPr>
              <a:t>학습자에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20" dirty="0">
                <a:latin typeface="Dotum"/>
                <a:cs typeface="Dotum"/>
              </a:rPr>
              <a:t>한하며,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spc="-20" dirty="0">
                <a:latin typeface="Dotum"/>
                <a:cs typeface="Dotum"/>
              </a:rPr>
              <a:t>교육내용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25" dirty="0">
                <a:latin typeface="Dotum"/>
                <a:cs typeface="Dotum"/>
              </a:rPr>
              <a:t>및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20" dirty="0">
                <a:latin typeface="Dotum"/>
                <a:cs typeface="Dotum"/>
              </a:rPr>
              <a:t>방법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25" dirty="0">
                <a:latin typeface="Dotum"/>
                <a:cs typeface="Dotum"/>
              </a:rPr>
              <a:t>등 </a:t>
            </a:r>
            <a:r>
              <a:rPr sz="850" spc="-27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프로그램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특성에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따라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자율적으로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결정</a:t>
            </a:r>
          </a:p>
          <a:p>
            <a:pPr marL="120650" marR="184150" indent="-108585">
              <a:lnSpc>
                <a:spcPct val="132900"/>
              </a:lnSpc>
              <a:spcBef>
                <a:spcPts val="15"/>
              </a:spcBef>
              <a:buChar char="-"/>
              <a:tabLst>
                <a:tab pos="130175" algn="l"/>
              </a:tabLst>
            </a:pPr>
            <a:r>
              <a:rPr sz="850" dirty="0">
                <a:latin typeface="Dotum"/>
                <a:cs typeface="Dotum"/>
              </a:rPr>
              <a:t>수요처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수혜자들의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전공교육·직업교육에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긍정적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효과와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지속적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효과를 </a:t>
            </a:r>
            <a:r>
              <a:rPr sz="850" spc="-26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가져올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수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있는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프로그램으로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구성하여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운영</a:t>
            </a:r>
          </a:p>
          <a:p>
            <a:pPr marL="120650" marR="94615" indent="-108585">
              <a:lnSpc>
                <a:spcPct val="134000"/>
              </a:lnSpc>
              <a:buChar char="-"/>
              <a:tabLst>
                <a:tab pos="130175" algn="l"/>
              </a:tabLst>
            </a:pPr>
            <a:r>
              <a:rPr sz="850" dirty="0">
                <a:latin typeface="Dotum"/>
                <a:cs typeface="Dotum"/>
              </a:rPr>
              <a:t>최소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45인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이상을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대상으로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일방적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강의식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교육보다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참여자들의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적극적 </a:t>
            </a:r>
            <a:r>
              <a:rPr sz="850" spc="-27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쌍방향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의사소통이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가능한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프로그램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운영</a:t>
            </a:r>
          </a:p>
        </p:txBody>
      </p:sp>
      <p:graphicFrame>
        <p:nvGraphicFramePr>
          <p:cNvPr id="13" name="objec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745654"/>
              </p:ext>
            </p:extLst>
          </p:nvPr>
        </p:nvGraphicFramePr>
        <p:xfrm>
          <a:off x="6045187" y="1894839"/>
          <a:ext cx="3898898" cy="8072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9330"/>
                <a:gridCol w="1266190"/>
                <a:gridCol w="668019"/>
                <a:gridCol w="975359"/>
              </a:tblGrid>
              <a:tr h="11576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파견국가</a:t>
                      </a:r>
                      <a:endParaRPr sz="700" b="1" dirty="0">
                        <a:latin typeface="Malgun Gothic"/>
                        <a:cs typeface="Malgun Gothic"/>
                      </a:endParaRPr>
                    </a:p>
                  </a:txBody>
                  <a:tcPr marL="0" marR="0" marT="58419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파견기관</a:t>
                      </a:r>
                      <a:endParaRPr sz="700" b="1">
                        <a:latin typeface="Malgun Gothic"/>
                        <a:cs typeface="Malgun Gothic"/>
                      </a:endParaRPr>
                    </a:p>
                  </a:txBody>
                  <a:tcPr marL="0" marR="0" marT="58419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b="1" spc="-70" dirty="0" err="1" smtClean="0">
                          <a:latin typeface="Malgun Gothic"/>
                          <a:cs typeface="Malgun Gothic"/>
                        </a:rPr>
                        <a:t>활동분야</a:t>
                      </a:r>
                      <a:endParaRPr sz="700" b="1" dirty="0">
                        <a:latin typeface="Malgun Gothic"/>
                        <a:cs typeface="Malgun Gothic"/>
                      </a:endParaRPr>
                    </a:p>
                    <a:p>
                      <a:pPr marL="171450">
                        <a:lnSpc>
                          <a:spcPts val="110"/>
                        </a:lnSpc>
                        <a:tabLst>
                          <a:tab pos="992505" algn="l"/>
                        </a:tabLst>
                      </a:pP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	</a:t>
                      </a:r>
                      <a:endParaRPr sz="700" b="1" dirty="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157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8419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8419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600" b="1" dirty="0" smtClean="0">
                          <a:latin typeface="Times New Roman"/>
                          <a:cs typeface="Times New Roman"/>
                        </a:rPr>
                        <a:t>특화교육</a:t>
                      </a:r>
                      <a:endParaRPr sz="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600" b="1" dirty="0" smtClean="0">
                          <a:latin typeface="Times New Roman"/>
                          <a:cs typeface="Times New Roman"/>
                        </a:rPr>
                        <a:t>일반교육</a:t>
                      </a:r>
                      <a:endParaRPr sz="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883">
                <a:tc>
                  <a:txBody>
                    <a:bodyPr/>
                    <a:lstStyle/>
                    <a:p>
                      <a:pPr marL="1289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700" b="1" spc="-60" dirty="0">
                          <a:latin typeface="Malgun Gothic"/>
                          <a:cs typeface="Malgun Gothic"/>
                        </a:rPr>
                        <a:t>인도네시아(자카르타)</a:t>
                      </a:r>
                      <a:endParaRPr sz="700" b="1">
                        <a:latin typeface="Malgun Gothic"/>
                        <a:cs typeface="Malgun Gothic"/>
                      </a:endParaRPr>
                    </a:p>
                  </a:txBody>
                  <a:tcPr marL="0" marR="0" marT="2032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인도네시아</a:t>
                      </a:r>
                      <a:r>
                        <a:rPr sz="700" b="1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국립대학</a:t>
                      </a:r>
                      <a:r>
                        <a:rPr sz="700" b="1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75" dirty="0">
                          <a:latin typeface="Malgun Gothic"/>
                          <a:cs typeface="Malgun Gothic"/>
                        </a:rPr>
                        <a:t>한국어과</a:t>
                      </a:r>
                      <a:endParaRPr sz="700" b="1">
                        <a:latin typeface="Malgun Gothic"/>
                        <a:cs typeface="Malgun Gothic"/>
                      </a:endParaRPr>
                    </a:p>
                  </a:txBody>
                  <a:tcPr marL="0" marR="0" marT="203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700" b="1" spc="-75" dirty="0">
                          <a:latin typeface="Malgun Gothic"/>
                          <a:cs typeface="Malgun Gothic"/>
                        </a:rPr>
                        <a:t>한국어</a:t>
                      </a:r>
                      <a:endParaRPr sz="700" b="1">
                        <a:latin typeface="Malgun Gothic"/>
                        <a:cs typeface="Malgun Gothic"/>
                      </a:endParaRPr>
                    </a:p>
                  </a:txBody>
                  <a:tcPr marL="0" marR="0" marT="203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b="1">
                        <a:latin typeface="Times New Roman"/>
                        <a:cs typeface="Times New Roman"/>
                      </a:endParaRPr>
                    </a:p>
                    <a:p>
                      <a:pPr marL="65405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코로나</a:t>
                      </a:r>
                      <a:r>
                        <a:rPr sz="700" b="1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40" dirty="0">
                          <a:latin typeface="Malgun Gothic"/>
                          <a:cs typeface="Malgun Gothic"/>
                        </a:rPr>
                        <a:t>19</a:t>
                      </a:r>
                      <a:r>
                        <a:rPr sz="700" b="1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550" b="1" spc="-45" dirty="0">
                          <a:latin typeface="Malgun Gothic"/>
                          <a:cs typeface="Malgun Gothic"/>
                        </a:rPr>
                        <a:t>–생활방역수칙</a:t>
                      </a:r>
                      <a:endParaRPr sz="550" b="1">
                        <a:latin typeface="Malgun Gothic"/>
                        <a:cs typeface="Malgun Gothic"/>
                      </a:endParaRPr>
                    </a:p>
                    <a:p>
                      <a:pPr marL="48196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550" b="1" spc="-30" dirty="0">
                          <a:latin typeface="Malgun Gothic"/>
                          <a:cs typeface="Malgun Gothic"/>
                        </a:rPr>
                        <a:t>-감염예방수칙</a:t>
                      </a:r>
                      <a:endParaRPr sz="550" b="1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895">
                <a:tc>
                  <a:txBody>
                    <a:bodyPr/>
                    <a:lstStyle/>
                    <a:p>
                      <a:pPr marL="1289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700" b="1" spc="-55" dirty="0">
                          <a:latin typeface="Malgun Gothic"/>
                          <a:cs typeface="Malgun Gothic"/>
                        </a:rPr>
                        <a:t>몽골(울란바타르)</a:t>
                      </a:r>
                      <a:endParaRPr sz="700" b="1">
                        <a:latin typeface="Malgun Gothic"/>
                        <a:cs typeface="Malgun Gothic"/>
                      </a:endParaRPr>
                    </a:p>
                  </a:txBody>
                  <a:tcPr marL="0" marR="0" marT="2032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700" b="1" spc="-80" dirty="0">
                          <a:latin typeface="Malgun Gothic"/>
                          <a:cs typeface="Malgun Gothic"/>
                        </a:rPr>
                        <a:t>몽골</a:t>
                      </a:r>
                      <a:r>
                        <a:rPr sz="700" b="1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과학기술대학</a:t>
                      </a:r>
                      <a:endParaRPr sz="700" b="1">
                        <a:latin typeface="Malgun Gothic"/>
                        <a:cs typeface="Malgun Gothic"/>
                      </a:endParaRPr>
                    </a:p>
                  </a:txBody>
                  <a:tcPr marL="0" marR="0" marT="203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700" b="1" spc="-75" dirty="0">
                          <a:latin typeface="Malgun Gothic"/>
                          <a:cs typeface="Malgun Gothic"/>
                        </a:rPr>
                        <a:t>한국어</a:t>
                      </a:r>
                      <a:endParaRPr sz="700" b="1">
                        <a:latin typeface="Malgun Gothic"/>
                        <a:cs typeface="Malgun Gothic"/>
                      </a:endParaRPr>
                    </a:p>
                  </a:txBody>
                  <a:tcPr marL="0" marR="0" marT="203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2176">
                <a:tc>
                  <a:txBody>
                    <a:bodyPr/>
                    <a:lstStyle/>
                    <a:p>
                      <a:pPr marL="128905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카자흐스탄</a:t>
                      </a:r>
                      <a:endParaRPr sz="700" b="1">
                        <a:latin typeface="Malgun Gothic"/>
                        <a:cs typeface="Malgun Gothic"/>
                      </a:endParaRPr>
                    </a:p>
                  </a:txBody>
                  <a:tcPr marL="0" marR="0" marT="6350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혁신인문대학</a:t>
                      </a:r>
                      <a:r>
                        <a:rPr sz="700" b="1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한국어과</a:t>
                      </a:r>
                      <a:endParaRPr sz="700" b="1">
                        <a:latin typeface="Malgun Gothic"/>
                        <a:cs typeface="Malgun Gothic"/>
                      </a:endParaRPr>
                    </a:p>
                  </a:txBody>
                  <a:tcPr marL="0" marR="0" marT="635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b="1" spc="-75" dirty="0">
                          <a:latin typeface="Malgun Gothic"/>
                          <a:cs typeface="Malgun Gothic"/>
                        </a:rPr>
                        <a:t>한국어</a:t>
                      </a:r>
                      <a:endParaRPr sz="700" b="1" dirty="0">
                        <a:latin typeface="Malgun Gothic"/>
                        <a:cs typeface="Malgun Gothic"/>
                      </a:endParaRPr>
                    </a:p>
                    <a:p>
                      <a:pPr algn="ctr">
                        <a:lnSpc>
                          <a:spcPts val="805"/>
                        </a:lnSpc>
                        <a:spcBef>
                          <a:spcPts val="155"/>
                        </a:spcBef>
                      </a:pPr>
                      <a:r>
                        <a:rPr sz="700" b="1" spc="-70" dirty="0">
                          <a:latin typeface="Malgun Gothic"/>
                          <a:cs typeface="Malgun Gothic"/>
                        </a:rPr>
                        <a:t>생활체육활동</a:t>
                      </a:r>
                      <a:endParaRPr sz="700" b="1" dirty="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objec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885622"/>
              </p:ext>
            </p:extLst>
          </p:nvPr>
        </p:nvGraphicFramePr>
        <p:xfrm>
          <a:off x="6033008" y="3966362"/>
          <a:ext cx="3909058" cy="8194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325"/>
                <a:gridCol w="777875"/>
                <a:gridCol w="751839"/>
                <a:gridCol w="777875"/>
                <a:gridCol w="1160144"/>
              </a:tblGrid>
              <a:tr h="161455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700" b="1" spc="5" dirty="0">
                          <a:latin typeface="Malgun Gothic"/>
                          <a:cs typeface="Malgun Gothic"/>
                        </a:rPr>
                        <a:t>구 </a:t>
                      </a:r>
                      <a:r>
                        <a:rPr sz="700" b="1" spc="1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5" dirty="0">
                          <a:latin typeface="Malgun Gothic"/>
                          <a:cs typeface="Malgun Gothic"/>
                        </a:rPr>
                        <a:t>분</a:t>
                      </a:r>
                      <a:endParaRPr sz="700" dirty="0">
                        <a:latin typeface="Malgun Gothic"/>
                        <a:cs typeface="Malgun Gothic"/>
                      </a:endParaRPr>
                    </a:p>
                  </a:txBody>
                  <a:tcPr marL="0" marR="0" marT="2222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700" b="1" spc="-65" dirty="0">
                          <a:latin typeface="Malgun Gothic"/>
                          <a:cs typeface="Malgun Gothic"/>
                        </a:rPr>
                        <a:t>①</a:t>
                      </a:r>
                      <a:r>
                        <a:rPr sz="700" b="1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45" dirty="0">
                          <a:latin typeface="Malgun Gothic"/>
                          <a:cs typeface="Malgun Gothic"/>
                        </a:rPr>
                        <a:t>실시간</a:t>
                      </a:r>
                      <a:r>
                        <a:rPr sz="700" b="1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45" dirty="0">
                          <a:latin typeface="Malgun Gothic"/>
                          <a:cs typeface="Malgun Gothic"/>
                        </a:rPr>
                        <a:t>양방형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222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700" b="1" spc="5" dirty="0">
                          <a:latin typeface="Malgun Gothic"/>
                          <a:cs typeface="Malgun Gothic"/>
                        </a:rPr>
                        <a:t>②</a:t>
                      </a:r>
                      <a:r>
                        <a:rPr sz="700" b="1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5" dirty="0">
                          <a:latin typeface="Malgun Gothic"/>
                          <a:cs typeface="Malgun Gothic"/>
                        </a:rPr>
                        <a:t>콘텐츠</a:t>
                      </a:r>
                      <a:r>
                        <a:rPr sz="700" b="1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5" dirty="0">
                          <a:latin typeface="Malgun Gothic"/>
                          <a:cs typeface="Malgun Gothic"/>
                        </a:rPr>
                        <a:t>업로드형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222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700" b="1" spc="5" dirty="0">
                          <a:latin typeface="Malgun Gothic"/>
                          <a:cs typeface="Malgun Gothic"/>
                        </a:rPr>
                        <a:t>③</a:t>
                      </a:r>
                      <a:r>
                        <a:rPr sz="700" b="1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5" dirty="0">
                          <a:latin typeface="Malgun Gothic"/>
                          <a:cs typeface="Malgun Gothic"/>
                        </a:rPr>
                        <a:t>과제수행형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222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</a:tr>
              <a:tr h="5483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b="1" spc="-40" dirty="0">
                          <a:latin typeface="Malgun Gothic"/>
                          <a:cs typeface="Malgun Gothic"/>
                        </a:rPr>
                        <a:t>수행방식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75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700" spc="-35" dirty="0" smtClean="0">
                          <a:latin typeface="Gulim"/>
                          <a:cs typeface="Gulim"/>
                        </a:rPr>
                        <a:t>영상</a:t>
                      </a:r>
                      <a:endParaRPr lang="en-US" altLang="ko-KR" sz="700" spc="-35" dirty="0" smtClean="0">
                        <a:latin typeface="Gulim"/>
                        <a:cs typeface="Gulim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spc="-35" dirty="0" err="1" smtClean="0">
                          <a:latin typeface="Gulim"/>
                          <a:cs typeface="Gulim"/>
                        </a:rPr>
                        <a:t>채팅</a:t>
                      </a:r>
                      <a:endParaRPr sz="700" dirty="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spc="-35" dirty="0">
                          <a:latin typeface="Gulim"/>
                          <a:cs typeface="Gulim"/>
                        </a:rPr>
                        <a:t>녹화영상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marL="97155" marR="90805" algn="ctr">
                        <a:lnSpc>
                          <a:spcPts val="1140"/>
                        </a:lnSpc>
                      </a:pPr>
                      <a:r>
                        <a:rPr sz="700" spc="-15" dirty="0">
                          <a:latin typeface="Gulim"/>
                          <a:cs typeface="Gulim"/>
                        </a:rPr>
                        <a:t>SNS상</a:t>
                      </a:r>
                      <a:r>
                        <a:rPr sz="700" spc="2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업로드 </a:t>
                      </a:r>
                      <a:r>
                        <a:rPr sz="700" spc="-2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또는</a:t>
                      </a:r>
                      <a:r>
                        <a:rPr sz="700" spc="3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수혜기관 </a:t>
                      </a:r>
                      <a:r>
                        <a:rPr sz="700" spc="-2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전달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700" spc="-75" dirty="0">
                          <a:latin typeface="Gulim"/>
                          <a:cs typeface="Gulim"/>
                        </a:rPr>
                        <a:t>활동콘텐츠(텍스트,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700" spc="-25" dirty="0">
                          <a:latin typeface="Gulim"/>
                          <a:cs typeface="Gulim"/>
                        </a:rPr>
                        <a:t>PDF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50" dirty="0">
                          <a:latin typeface="Gulim"/>
                          <a:cs typeface="Gulim"/>
                        </a:rPr>
                        <a:t>등)</a:t>
                      </a:r>
                      <a:r>
                        <a:rPr sz="700" spc="2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45" dirty="0">
                          <a:latin typeface="Gulim"/>
                          <a:cs typeface="Gulim"/>
                        </a:rPr>
                        <a:t>SNS상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marL="130810" marR="124460" algn="ctr">
                        <a:lnSpc>
                          <a:spcPct val="127099"/>
                        </a:lnSpc>
                      </a:pPr>
                      <a:r>
                        <a:rPr sz="700" spc="-40" dirty="0">
                          <a:latin typeface="Gulim"/>
                          <a:cs typeface="Gulim"/>
                        </a:rPr>
                        <a:t>업로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드</a:t>
                      </a:r>
                      <a:r>
                        <a:rPr sz="700" spc="2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40" dirty="0">
                          <a:latin typeface="Gulim"/>
                          <a:cs typeface="Gulim"/>
                        </a:rPr>
                        <a:t>또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는  </a:t>
                      </a:r>
                      <a:r>
                        <a:rPr sz="700" spc="-50" dirty="0">
                          <a:latin typeface="Gulim"/>
                          <a:cs typeface="Gulim"/>
                        </a:rPr>
                        <a:t>수</a:t>
                      </a:r>
                      <a:r>
                        <a:rPr sz="700" spc="-40" dirty="0">
                          <a:latin typeface="Gulim"/>
                          <a:cs typeface="Gulim"/>
                        </a:rPr>
                        <a:t>혜</a:t>
                      </a:r>
                      <a:r>
                        <a:rPr sz="700" spc="-50" dirty="0">
                          <a:latin typeface="Gulim"/>
                          <a:cs typeface="Gulim"/>
                        </a:rPr>
                        <a:t>기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관</a:t>
                      </a:r>
                      <a:r>
                        <a:rPr sz="700" spc="4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50" dirty="0">
                          <a:latin typeface="Gulim"/>
                          <a:cs typeface="Gulim"/>
                        </a:rPr>
                        <a:t>전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달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127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 marR="90805" algn="ctr">
                        <a:lnSpc>
                          <a:spcPct val="134900"/>
                        </a:lnSpc>
                        <a:spcBef>
                          <a:spcPts val="275"/>
                        </a:spcBef>
                      </a:pPr>
                      <a:r>
                        <a:rPr sz="700" spc="-35" dirty="0">
                          <a:latin typeface="Gulim"/>
                          <a:cs typeface="Gulim"/>
                        </a:rPr>
                        <a:t>이메일,</a:t>
                      </a:r>
                      <a:r>
                        <a:rPr sz="700" spc="7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문자메시지</a:t>
                      </a:r>
                      <a:r>
                        <a:rPr sz="700" spc="9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활용 </a:t>
                      </a:r>
                      <a:r>
                        <a:rPr sz="700" spc="-2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일일</a:t>
                      </a:r>
                      <a:r>
                        <a:rPr sz="700" spc="-3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또는</a:t>
                      </a:r>
                      <a:r>
                        <a:rPr sz="700" spc="-3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40" dirty="0">
                          <a:latin typeface="Gulim"/>
                          <a:cs typeface="Gulim"/>
                        </a:rPr>
                        <a:t>주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 단위 </a:t>
                      </a:r>
                      <a:r>
                        <a:rPr sz="700" spc="-30" dirty="0">
                          <a:latin typeface="Gulim"/>
                          <a:cs typeface="Gulim"/>
                        </a:rPr>
                        <a:t> 과제제시</a:t>
                      </a:r>
                      <a:r>
                        <a:rPr sz="700" spc="8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40" dirty="0">
                          <a:latin typeface="Gulim"/>
                          <a:cs typeface="Gulim"/>
                        </a:rPr>
                        <a:t>및</a:t>
                      </a:r>
                      <a:r>
                        <a:rPr sz="700" spc="9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과제</a:t>
                      </a:r>
                      <a:r>
                        <a:rPr sz="700" spc="9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35" dirty="0">
                          <a:latin typeface="Gulim"/>
                          <a:cs typeface="Gulim"/>
                        </a:rPr>
                        <a:t>접수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3492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41780" y="7089862"/>
            <a:ext cx="28003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latin typeface="Gulim"/>
                <a:cs typeface="Gulim"/>
              </a:rPr>
              <a:t>-</a:t>
            </a:r>
            <a:r>
              <a:rPr sz="700" spc="7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3</a:t>
            </a:r>
            <a:r>
              <a:rPr sz="700" spc="8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-</a:t>
            </a:r>
            <a:endParaRPr sz="700">
              <a:latin typeface="Gulim"/>
              <a:cs typeface="Guli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0928" y="692833"/>
            <a:ext cx="4072254" cy="1238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0" marR="3392170" indent="-108585">
              <a:lnSpc>
                <a:spcPct val="134000"/>
              </a:lnSpc>
              <a:spcBef>
                <a:spcPts val="100"/>
              </a:spcBef>
              <a:buAutoNum type="arabicPeriod" startAt="2"/>
              <a:tabLst>
                <a:tab pos="171450" algn="l"/>
              </a:tabLst>
            </a:pPr>
            <a:r>
              <a:rPr sz="850" b="1" spc="15" dirty="0">
                <a:latin typeface="Dotum"/>
                <a:cs typeface="Dotum"/>
              </a:rPr>
              <a:t>지원자격 </a:t>
            </a:r>
            <a:r>
              <a:rPr sz="850" b="1" spc="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o</a:t>
            </a:r>
            <a:r>
              <a:rPr sz="850" spc="4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필수자격</a:t>
            </a:r>
            <a:endParaRPr sz="850">
              <a:latin typeface="Dotum"/>
              <a:cs typeface="Dotum"/>
            </a:endParaRPr>
          </a:p>
          <a:p>
            <a:pPr marL="346075" lvl="1" indent="-118110">
              <a:lnSpc>
                <a:spcPct val="100000"/>
              </a:lnSpc>
              <a:spcBef>
                <a:spcPts val="345"/>
              </a:spcBef>
              <a:buChar char="-"/>
              <a:tabLst>
                <a:tab pos="346710" algn="l"/>
              </a:tabLst>
            </a:pPr>
            <a:r>
              <a:rPr sz="850" dirty="0">
                <a:latin typeface="Dotum"/>
                <a:cs typeface="Dotum"/>
              </a:rPr>
              <a:t>전국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대학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재학생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및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휴학생,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대학원생</a:t>
            </a:r>
            <a:endParaRPr sz="850">
              <a:latin typeface="Dotum"/>
              <a:cs typeface="Dotum"/>
            </a:endParaRPr>
          </a:p>
          <a:p>
            <a:pPr marL="346075" lvl="1" indent="-118110">
              <a:lnSpc>
                <a:spcPct val="100000"/>
              </a:lnSpc>
              <a:spcBef>
                <a:spcPts val="335"/>
              </a:spcBef>
              <a:buChar char="-"/>
              <a:tabLst>
                <a:tab pos="346710" algn="l"/>
              </a:tabLst>
            </a:pPr>
            <a:r>
              <a:rPr sz="850" spc="-45" dirty="0">
                <a:latin typeface="Dotum"/>
                <a:cs typeface="Dotum"/>
              </a:rPr>
              <a:t>모든</a:t>
            </a:r>
            <a:r>
              <a:rPr sz="850" spc="-10" dirty="0">
                <a:latin typeface="Dotum"/>
                <a:cs typeface="Dotum"/>
              </a:rPr>
              <a:t> </a:t>
            </a:r>
            <a:r>
              <a:rPr sz="850" spc="-60" dirty="0">
                <a:latin typeface="Dotum"/>
                <a:cs typeface="Dotum"/>
              </a:rPr>
              <a:t>일정(1차</a:t>
            </a:r>
            <a:r>
              <a:rPr sz="850" dirty="0">
                <a:latin typeface="Dotum"/>
                <a:cs typeface="Dotum"/>
              </a:rPr>
              <a:t> ~</a:t>
            </a:r>
            <a:r>
              <a:rPr sz="850" spc="10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2차</a:t>
            </a:r>
            <a:r>
              <a:rPr sz="850" spc="5" dirty="0">
                <a:latin typeface="Dotum"/>
                <a:cs typeface="Dotum"/>
              </a:rPr>
              <a:t> </a:t>
            </a:r>
            <a:r>
              <a:rPr sz="850" spc="-80" dirty="0">
                <a:latin typeface="Dotum"/>
                <a:cs typeface="Dotum"/>
              </a:rPr>
              <a:t>국내교육,</a:t>
            </a:r>
            <a:r>
              <a:rPr sz="850" spc="55" dirty="0">
                <a:latin typeface="Dotum"/>
                <a:cs typeface="Dotum"/>
              </a:rPr>
              <a:t> </a:t>
            </a:r>
            <a:r>
              <a:rPr sz="850" spc="-55" dirty="0">
                <a:latin typeface="Dotum"/>
                <a:cs typeface="Dotum"/>
              </a:rPr>
              <a:t>3주간</a:t>
            </a:r>
            <a:r>
              <a:rPr sz="850" dirty="0">
                <a:latin typeface="Dotum"/>
                <a:cs typeface="Dotum"/>
              </a:rPr>
              <a:t> </a:t>
            </a:r>
            <a:r>
              <a:rPr sz="850" spc="-80" dirty="0">
                <a:latin typeface="Dotum"/>
                <a:cs typeface="Dotum"/>
              </a:rPr>
              <a:t>봉사활동,</a:t>
            </a:r>
            <a:r>
              <a:rPr sz="850" spc="60" dirty="0">
                <a:latin typeface="Dotum"/>
                <a:cs typeface="Dotum"/>
              </a:rPr>
              <a:t> </a:t>
            </a:r>
            <a:r>
              <a:rPr sz="850" spc="-70" dirty="0">
                <a:latin typeface="Dotum"/>
                <a:cs typeface="Dotum"/>
              </a:rPr>
              <a:t>해단식</a:t>
            </a:r>
            <a:r>
              <a:rPr sz="850" dirty="0">
                <a:latin typeface="Dotum"/>
                <a:cs typeface="Dotum"/>
              </a:rPr>
              <a:t> </a:t>
            </a:r>
            <a:r>
              <a:rPr sz="850" spc="-50" dirty="0">
                <a:latin typeface="Dotum"/>
                <a:cs typeface="Dotum"/>
              </a:rPr>
              <a:t>등)</a:t>
            </a:r>
            <a:r>
              <a:rPr sz="850" spc="65" dirty="0">
                <a:latin typeface="Dotum"/>
                <a:cs typeface="Dotum"/>
              </a:rPr>
              <a:t> </a:t>
            </a:r>
            <a:r>
              <a:rPr sz="850" spc="-50" dirty="0">
                <a:latin typeface="Dotum"/>
                <a:cs typeface="Dotum"/>
              </a:rPr>
              <a:t>참여</a:t>
            </a:r>
            <a:r>
              <a:rPr sz="850" spc="-10" dirty="0">
                <a:latin typeface="Dotum"/>
                <a:cs typeface="Dotum"/>
              </a:rPr>
              <a:t> </a:t>
            </a:r>
            <a:r>
              <a:rPr sz="850" spc="-65" dirty="0">
                <a:latin typeface="Dotum"/>
                <a:cs typeface="Dotum"/>
              </a:rPr>
              <a:t>가능자</a:t>
            </a:r>
            <a:endParaRPr sz="850">
              <a:latin typeface="Dotum"/>
              <a:cs typeface="Dotum"/>
            </a:endParaRPr>
          </a:p>
          <a:p>
            <a:pPr marL="346075" lvl="1" indent="-118110">
              <a:lnSpc>
                <a:spcPct val="100000"/>
              </a:lnSpc>
              <a:spcBef>
                <a:spcPts val="350"/>
              </a:spcBef>
              <a:buChar char="-"/>
              <a:tabLst>
                <a:tab pos="346710" algn="l"/>
              </a:tabLst>
            </a:pPr>
            <a:r>
              <a:rPr sz="850" dirty="0">
                <a:latin typeface="Dotum"/>
                <a:cs typeface="Dotum"/>
              </a:rPr>
              <a:t>봉사활동을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수행하는데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심신이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적합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또는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건강한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자</a:t>
            </a:r>
            <a:endParaRPr sz="850">
              <a:latin typeface="Dotum"/>
              <a:cs typeface="Dotum"/>
            </a:endParaRPr>
          </a:p>
          <a:p>
            <a:pPr marL="239395" indent="-119380">
              <a:lnSpc>
                <a:spcPct val="100000"/>
              </a:lnSpc>
              <a:spcBef>
                <a:spcPts val="335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우대사항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파견팀별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활동내용에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해당하는</a:t>
            </a:r>
            <a:r>
              <a:rPr sz="850" spc="90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학과,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자격증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소지자</a:t>
            </a:r>
            <a:r>
              <a:rPr sz="850" spc="9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및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특기자</a:t>
            </a:r>
            <a:endParaRPr sz="850">
              <a:latin typeface="Dotum"/>
              <a:cs typeface="Dotum"/>
            </a:endParaRPr>
          </a:p>
          <a:p>
            <a:pPr marL="239395" indent="-119380">
              <a:lnSpc>
                <a:spcPct val="100000"/>
              </a:lnSpc>
              <a:spcBef>
                <a:spcPts val="345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기타사항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월드프렌즈코리아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청년봉사단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프로그램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기참여자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중복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지원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가능</a:t>
            </a:r>
            <a:endParaRPr sz="850">
              <a:latin typeface="Dotum"/>
              <a:cs typeface="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0928" y="2077399"/>
            <a:ext cx="3758565" cy="91122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70815" indent="-158750">
              <a:lnSpc>
                <a:spcPct val="100000"/>
              </a:lnSpc>
              <a:spcBef>
                <a:spcPts val="445"/>
              </a:spcBef>
              <a:buAutoNum type="arabicPeriod" startAt="3"/>
              <a:tabLst>
                <a:tab pos="171450" algn="l"/>
              </a:tabLst>
            </a:pPr>
            <a:r>
              <a:rPr sz="850" b="1" spc="15" dirty="0">
                <a:latin typeface="Dotum"/>
                <a:cs typeface="Dotum"/>
              </a:rPr>
              <a:t>참가비</a:t>
            </a:r>
            <a:r>
              <a:rPr sz="850" b="1" spc="105" dirty="0">
                <a:latin typeface="Dotum"/>
                <a:cs typeface="Dotum"/>
              </a:rPr>
              <a:t> </a:t>
            </a:r>
            <a:r>
              <a:rPr sz="850" b="1" spc="5" dirty="0">
                <a:latin typeface="Dotum"/>
                <a:cs typeface="Dotum"/>
              </a:rPr>
              <a:t>:</a:t>
            </a:r>
            <a:r>
              <a:rPr sz="850" b="1" spc="114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없음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350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팀별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비대면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봉사활동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준비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및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봉사활동에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필요한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실비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지원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334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VMS</a:t>
            </a:r>
            <a:r>
              <a:rPr sz="850" spc="9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봉사시간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인정</a:t>
            </a:r>
            <a:endParaRPr sz="850">
              <a:latin typeface="Dotum"/>
              <a:cs typeface="Dotum"/>
            </a:endParaRPr>
          </a:p>
          <a:p>
            <a:pPr marL="237490" lvl="1" indent="-119380">
              <a:lnSpc>
                <a:spcPct val="100000"/>
              </a:lnSpc>
              <a:spcBef>
                <a:spcPts val="345"/>
              </a:spcBef>
              <a:buChar char="o"/>
              <a:tabLst>
                <a:tab pos="238125" algn="l"/>
              </a:tabLst>
            </a:pPr>
            <a:r>
              <a:rPr sz="850" dirty="0">
                <a:latin typeface="Dotum"/>
                <a:cs typeface="Dotum"/>
              </a:rPr>
              <a:t>비대면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봉사활동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참가자는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추후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PAS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청년봉사단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해외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파견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시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우대함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315"/>
              </a:spcBef>
              <a:buSzPct val="85000"/>
              <a:buFont typeface="Dotum"/>
              <a:buChar char="o"/>
              <a:tabLst>
                <a:tab pos="240029" algn="l"/>
              </a:tabLst>
            </a:pPr>
            <a:r>
              <a:rPr sz="1000" b="1" u="sng" spc="10" dirty="0">
                <a:uFill>
                  <a:solidFill>
                    <a:srgbClr val="000000"/>
                  </a:solidFill>
                </a:uFill>
                <a:latin typeface="Dotum"/>
                <a:cs typeface="Dotum"/>
              </a:rPr>
              <a:t>봉사활동기간</a:t>
            </a:r>
            <a:r>
              <a:rPr sz="1000" b="1" u="sng" spc="140" dirty="0">
                <a:uFill>
                  <a:solidFill>
                    <a:srgbClr val="000000"/>
                  </a:solidFill>
                </a:uFill>
                <a:latin typeface="Dotum"/>
                <a:cs typeface="Dotum"/>
              </a:rPr>
              <a:t> </a:t>
            </a:r>
            <a:r>
              <a:rPr sz="1000" b="1" u="sng" spc="5" dirty="0">
                <a:uFill>
                  <a:solidFill>
                    <a:srgbClr val="000000"/>
                  </a:solidFill>
                </a:uFill>
                <a:latin typeface="Dotum"/>
                <a:cs typeface="Dotum"/>
              </a:rPr>
              <a:t>활동비</a:t>
            </a:r>
            <a:r>
              <a:rPr sz="1000" b="1" u="sng" spc="135" dirty="0">
                <a:uFill>
                  <a:solidFill>
                    <a:srgbClr val="000000"/>
                  </a:solidFill>
                </a:uFill>
                <a:latin typeface="Dotum"/>
                <a:cs typeface="Dotum"/>
              </a:rPr>
              <a:t> </a:t>
            </a:r>
            <a:r>
              <a:rPr sz="1000" b="1" u="sng" spc="10" dirty="0">
                <a:uFill>
                  <a:solidFill>
                    <a:srgbClr val="000000"/>
                  </a:solidFill>
                </a:uFill>
                <a:latin typeface="Dotum"/>
                <a:cs typeface="Dotum"/>
              </a:rPr>
              <a:t>지원</a:t>
            </a:r>
            <a:endParaRPr sz="1000">
              <a:latin typeface="Dotum"/>
              <a:cs typeface="Dot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0928" y="3145145"/>
            <a:ext cx="3548379" cy="81026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70815" indent="-158750">
              <a:lnSpc>
                <a:spcPct val="100000"/>
              </a:lnSpc>
              <a:spcBef>
                <a:spcPts val="315"/>
              </a:spcBef>
              <a:buAutoNum type="arabicPeriod" startAt="4"/>
              <a:tabLst>
                <a:tab pos="171450" algn="l"/>
              </a:tabLst>
            </a:pPr>
            <a:r>
              <a:rPr sz="850" b="1" spc="15" dirty="0">
                <a:latin typeface="Dotum"/>
                <a:cs typeface="Dotum"/>
              </a:rPr>
              <a:t>선발방법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215"/>
              </a:spcBef>
              <a:buChar char="o"/>
              <a:tabLst>
                <a:tab pos="240029" algn="l"/>
              </a:tabLst>
            </a:pPr>
            <a:r>
              <a:rPr sz="850" spc="-5" dirty="0">
                <a:latin typeface="Dotum"/>
                <a:cs typeface="Dotum"/>
              </a:rPr>
              <a:t>(1차)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소속대학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서류심사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및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면접</a:t>
            </a:r>
            <a:endParaRPr sz="850">
              <a:latin typeface="Dotum"/>
              <a:cs typeface="Dotum"/>
            </a:endParaRPr>
          </a:p>
          <a:p>
            <a:pPr marL="346075" lvl="2" indent="-118110">
              <a:lnSpc>
                <a:spcPct val="100000"/>
              </a:lnSpc>
              <a:spcBef>
                <a:spcPts val="215"/>
              </a:spcBef>
              <a:buChar char="-"/>
              <a:tabLst>
                <a:tab pos="346710" algn="l"/>
              </a:tabLst>
            </a:pPr>
            <a:r>
              <a:rPr sz="850" dirty="0">
                <a:latin typeface="Dotum"/>
                <a:cs typeface="Dotum"/>
              </a:rPr>
              <a:t>지원서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상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기재된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사항(학력,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경력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등)</a:t>
            </a:r>
            <a:r>
              <a:rPr sz="850" spc="14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및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지원자격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여부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점검</a:t>
            </a:r>
            <a:endParaRPr sz="850">
              <a:latin typeface="Dotum"/>
              <a:cs typeface="Dotum"/>
            </a:endParaRPr>
          </a:p>
          <a:p>
            <a:pPr marL="346075" lvl="2" indent="-118110">
              <a:lnSpc>
                <a:spcPct val="100000"/>
              </a:lnSpc>
              <a:spcBef>
                <a:spcPts val="215"/>
              </a:spcBef>
              <a:buChar char="-"/>
              <a:tabLst>
                <a:tab pos="346710" algn="l"/>
              </a:tabLst>
            </a:pPr>
            <a:r>
              <a:rPr sz="850" dirty="0">
                <a:latin typeface="Dotum"/>
                <a:cs typeface="Dotum"/>
              </a:rPr>
              <a:t>봉사자로서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갖추어야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할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기본소양,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직무수행능력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평가</a:t>
            </a:r>
            <a:endParaRPr sz="850">
              <a:latin typeface="Dotum"/>
              <a:cs typeface="Dotum"/>
            </a:endParaRPr>
          </a:p>
          <a:p>
            <a:pPr marL="346075" lvl="2" indent="-118110">
              <a:lnSpc>
                <a:spcPct val="100000"/>
              </a:lnSpc>
              <a:spcBef>
                <a:spcPts val="215"/>
              </a:spcBef>
              <a:buChar char="-"/>
              <a:tabLst>
                <a:tab pos="346710" algn="l"/>
              </a:tabLst>
            </a:pPr>
            <a:r>
              <a:rPr sz="850" dirty="0">
                <a:latin typeface="Dotum"/>
                <a:cs typeface="Dotum"/>
              </a:rPr>
              <a:t>비대면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봉사활동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관련된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자격증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및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우수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기능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보유자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여부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점검</a:t>
            </a:r>
            <a:endParaRPr sz="850">
              <a:latin typeface="Dotum"/>
              <a:cs typeface="Dot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9014" y="4086467"/>
            <a:ext cx="2940685" cy="33972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850" dirty="0">
                <a:latin typeface="Dotum"/>
                <a:cs typeface="Dotum"/>
              </a:rPr>
              <a:t>o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(2차)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태평양아시아협회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서면심사</a:t>
            </a:r>
            <a:endParaRPr sz="850">
              <a:latin typeface="Dotum"/>
              <a:cs typeface="Dotum"/>
            </a:endParaRPr>
          </a:p>
          <a:p>
            <a:pPr marL="120650">
              <a:lnSpc>
                <a:spcPct val="100000"/>
              </a:lnSpc>
              <a:spcBef>
                <a:spcPts val="215"/>
              </a:spcBef>
            </a:pPr>
            <a:r>
              <a:rPr sz="850" dirty="0">
                <a:latin typeface="Dotum"/>
                <a:cs typeface="Dotum"/>
              </a:rPr>
              <a:t>-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봉사자로서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갖추어야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할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기본소양,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직무수행능력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평가</a:t>
            </a:r>
            <a:endParaRPr sz="850">
              <a:latin typeface="Dotum"/>
              <a:cs typeface="Dotum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0928" y="4555604"/>
            <a:ext cx="3982085" cy="121666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70815" indent="-158750">
              <a:lnSpc>
                <a:spcPct val="100000"/>
              </a:lnSpc>
              <a:spcBef>
                <a:spcPts val="360"/>
              </a:spcBef>
              <a:buAutoNum type="arabicPeriod" startAt="5"/>
              <a:tabLst>
                <a:tab pos="171450" algn="l"/>
              </a:tabLst>
            </a:pPr>
            <a:r>
              <a:rPr sz="850" b="1" spc="15" dirty="0">
                <a:latin typeface="Dotum"/>
                <a:cs typeface="Dotum"/>
              </a:rPr>
              <a:t>지원서</a:t>
            </a:r>
            <a:r>
              <a:rPr sz="850" b="1" spc="114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작성</a:t>
            </a:r>
            <a:r>
              <a:rPr sz="850" b="1" spc="12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및</a:t>
            </a:r>
            <a:r>
              <a:rPr sz="850" b="1" spc="114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제출</a:t>
            </a:r>
            <a:endParaRPr sz="850">
              <a:latin typeface="Dotum"/>
              <a:cs typeface="Dotum"/>
            </a:endParaRPr>
          </a:p>
          <a:p>
            <a:pPr marL="120650">
              <a:lnSpc>
                <a:spcPct val="100000"/>
              </a:lnSpc>
              <a:spcBef>
                <a:spcPts val="265"/>
              </a:spcBef>
            </a:pPr>
            <a:r>
              <a:rPr sz="850" dirty="0">
                <a:latin typeface="Dotum"/>
                <a:cs typeface="Dotum"/>
              </a:rPr>
              <a:t>o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지원</a:t>
            </a:r>
            <a:r>
              <a:rPr sz="850" spc="14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기간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45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2021.4.19.(월)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~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4.29(목)</a:t>
            </a:r>
            <a:endParaRPr sz="850">
              <a:latin typeface="Dotum"/>
              <a:cs typeface="Dotum"/>
            </a:endParaRPr>
          </a:p>
          <a:p>
            <a:pPr marL="228600">
              <a:lnSpc>
                <a:spcPct val="100000"/>
              </a:lnSpc>
              <a:spcBef>
                <a:spcPts val="335"/>
              </a:spcBef>
            </a:pPr>
            <a:r>
              <a:rPr sz="850" dirty="0">
                <a:latin typeface="Dotum"/>
                <a:cs typeface="Dotum"/>
              </a:rPr>
              <a:t>※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지원서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제출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마감일자는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대학별로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상이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345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지원서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및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관련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서류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제출방법</a:t>
            </a:r>
            <a:endParaRPr sz="850">
              <a:latin typeface="Dotum"/>
              <a:cs typeface="Dotum"/>
            </a:endParaRPr>
          </a:p>
          <a:p>
            <a:pPr marL="346075" lvl="2" indent="-118110">
              <a:lnSpc>
                <a:spcPct val="100000"/>
              </a:lnSpc>
              <a:spcBef>
                <a:spcPts val="340"/>
              </a:spcBef>
              <a:buChar char="-"/>
              <a:tabLst>
                <a:tab pos="346710" algn="l"/>
              </a:tabLst>
            </a:pPr>
            <a:r>
              <a:rPr sz="850" dirty="0">
                <a:latin typeface="Dotum"/>
                <a:cs typeface="Dotum"/>
              </a:rPr>
              <a:t>지원서,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부모동의서,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개인정보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수집/활용동의서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첨부된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별첨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양식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작성</a:t>
            </a:r>
            <a:endParaRPr sz="850">
              <a:latin typeface="Dotum"/>
              <a:cs typeface="Dotum"/>
            </a:endParaRPr>
          </a:p>
          <a:p>
            <a:pPr marL="346075" lvl="2" indent="-118110">
              <a:lnSpc>
                <a:spcPct val="100000"/>
              </a:lnSpc>
              <a:spcBef>
                <a:spcPts val="345"/>
              </a:spcBef>
              <a:buChar char="-"/>
              <a:tabLst>
                <a:tab pos="346710" algn="l"/>
              </a:tabLst>
            </a:pPr>
            <a:r>
              <a:rPr sz="850" dirty="0">
                <a:latin typeface="Dotum"/>
                <a:cs typeface="Dotum"/>
              </a:rPr>
              <a:t>사회취약계층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서류,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각종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자격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및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경력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증명서류(해당자에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한함)</a:t>
            </a:r>
            <a:endParaRPr sz="850">
              <a:latin typeface="Dotum"/>
              <a:cs typeface="Dotum"/>
            </a:endParaRPr>
          </a:p>
          <a:p>
            <a:pPr marL="228600">
              <a:lnSpc>
                <a:spcPct val="100000"/>
              </a:lnSpc>
              <a:spcBef>
                <a:spcPts val="345"/>
              </a:spcBef>
            </a:pPr>
            <a:r>
              <a:rPr sz="850" b="1" spc="15" dirty="0">
                <a:latin typeface="Dotum"/>
                <a:cs typeface="Dotum"/>
              </a:rPr>
              <a:t>※</a:t>
            </a:r>
            <a:r>
              <a:rPr sz="850" b="1" spc="12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이메일</a:t>
            </a:r>
            <a:r>
              <a:rPr sz="850" b="1" spc="13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제출</a:t>
            </a:r>
            <a:r>
              <a:rPr sz="850" b="1" spc="125" dirty="0">
                <a:latin typeface="Dotum"/>
                <a:cs typeface="Dotum"/>
              </a:rPr>
              <a:t> </a:t>
            </a:r>
            <a:r>
              <a:rPr sz="850" b="1" spc="5" dirty="0">
                <a:latin typeface="Dotum"/>
                <a:cs typeface="Dotum"/>
                <a:hlinkClick r:id="rId2"/>
              </a:rPr>
              <a:t>pasyouth@hanmail.net</a:t>
            </a:r>
            <a:endParaRPr sz="850">
              <a:latin typeface="Dotum"/>
              <a:cs typeface="Dotum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23978" y="382320"/>
            <a:ext cx="4574527" cy="38384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882135" y="7089862"/>
            <a:ext cx="28003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latin typeface="Gulim"/>
                <a:cs typeface="Gulim"/>
              </a:rPr>
              <a:t>-</a:t>
            </a:r>
            <a:r>
              <a:rPr sz="700" spc="7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4</a:t>
            </a:r>
            <a:r>
              <a:rPr sz="700" spc="8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-</a:t>
            </a:r>
            <a:endParaRPr sz="700">
              <a:latin typeface="Gulim"/>
              <a:cs typeface="Gulim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11284" y="910343"/>
            <a:ext cx="104902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b="1" spc="10" dirty="0">
                <a:latin typeface="Dotum"/>
                <a:cs typeface="Dotum"/>
              </a:rPr>
              <a:t>6.</a:t>
            </a:r>
            <a:r>
              <a:rPr sz="850" b="1" spc="114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선발</a:t>
            </a:r>
            <a:r>
              <a:rPr sz="850" b="1" spc="110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및</a:t>
            </a:r>
            <a:r>
              <a:rPr sz="850" b="1" spc="12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파견일정</a:t>
            </a:r>
            <a:endParaRPr sz="850">
              <a:latin typeface="Dotum"/>
              <a:cs typeface="Dotum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5838920" y="1120298"/>
          <a:ext cx="4391660" cy="16160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6725"/>
                <a:gridCol w="2654935"/>
              </a:tblGrid>
              <a:tr h="225437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850" b="1" spc="-25" dirty="0">
                          <a:latin typeface="Malgun Gothic"/>
                          <a:cs typeface="Malgun Gothic"/>
                        </a:rPr>
                        <a:t>일</a:t>
                      </a:r>
                      <a:r>
                        <a:rPr sz="850" b="1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25" dirty="0">
                          <a:latin typeface="Malgun Gothic"/>
                          <a:cs typeface="Malgun Gothic"/>
                        </a:rPr>
                        <a:t>정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850" b="1" spc="-25" dirty="0">
                          <a:latin typeface="Malgun Gothic"/>
                          <a:cs typeface="Malgun Gothic"/>
                        </a:rPr>
                        <a:t>세</a:t>
                      </a:r>
                      <a:r>
                        <a:rPr sz="850" b="1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25" dirty="0">
                          <a:latin typeface="Malgun Gothic"/>
                          <a:cs typeface="Malgun Gothic"/>
                        </a:rPr>
                        <a:t>부</a:t>
                      </a:r>
                      <a:r>
                        <a:rPr sz="850" b="1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25" dirty="0">
                          <a:latin typeface="Malgun Gothic"/>
                          <a:cs typeface="Malgun Gothic"/>
                        </a:rPr>
                        <a:t>내</a:t>
                      </a:r>
                      <a:r>
                        <a:rPr sz="850" b="1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25" dirty="0">
                          <a:latin typeface="Malgun Gothic"/>
                          <a:cs typeface="Malgun Gothic"/>
                        </a:rPr>
                        <a:t>용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5D5D5"/>
                    </a:solidFill>
                  </a:tcPr>
                </a:tc>
              </a:tr>
              <a:tr h="1782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850" spc="15" dirty="0">
                          <a:latin typeface="Malgun Gothic"/>
                          <a:cs typeface="Malgun Gothic"/>
                        </a:rPr>
                        <a:t>2021.4.19.(월)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30" dirty="0">
                          <a:latin typeface="Malgun Gothic"/>
                          <a:cs typeface="Malgun Gothic"/>
                        </a:rPr>
                        <a:t>~</a:t>
                      </a:r>
                      <a:r>
                        <a:rPr sz="850" spc="-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5" dirty="0">
                          <a:latin typeface="Malgun Gothic"/>
                          <a:cs typeface="Malgun Gothic"/>
                        </a:rPr>
                        <a:t>4.29.(목)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850" spc="-25" dirty="0">
                          <a:latin typeface="Malgun Gothic"/>
                          <a:cs typeface="Malgun Gothic"/>
                        </a:rPr>
                        <a:t>지원서</a:t>
                      </a:r>
                      <a:r>
                        <a:rPr sz="8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추가</a:t>
                      </a:r>
                      <a:r>
                        <a:rPr sz="8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접수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184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82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85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5.3.(월)</a:t>
                      </a:r>
                      <a:r>
                        <a:rPr sz="850" b="1" spc="8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(잠정)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8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추가</a:t>
                      </a:r>
                      <a:r>
                        <a:rPr sz="850" b="1" spc="8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합격자</a:t>
                      </a:r>
                      <a:r>
                        <a:rPr sz="850" b="1" spc="8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발표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4835">
                <a:tc>
                  <a:txBody>
                    <a:bodyPr/>
                    <a:lstStyle/>
                    <a:p>
                      <a:pPr marL="144145">
                        <a:lnSpc>
                          <a:spcPts val="994"/>
                        </a:lnSpc>
                      </a:pPr>
                      <a:r>
                        <a:rPr sz="850" spc="-15" dirty="0">
                          <a:latin typeface="Malgun Gothic"/>
                          <a:cs typeface="Malgun Gothic"/>
                        </a:rPr>
                        <a:t>1차</a:t>
                      </a:r>
                      <a:r>
                        <a:rPr sz="8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5" dirty="0">
                          <a:latin typeface="Malgun Gothic"/>
                          <a:cs typeface="Malgun Gothic"/>
                        </a:rPr>
                        <a:t>1조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5" dirty="0">
                          <a:latin typeface="Malgun Gothic"/>
                          <a:cs typeface="Malgun Gothic"/>
                        </a:rPr>
                        <a:t>5.15.(토)</a:t>
                      </a:r>
                      <a:r>
                        <a:rPr sz="8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30" dirty="0">
                          <a:latin typeface="Malgun Gothic"/>
                          <a:cs typeface="Malgun Gothic"/>
                        </a:rPr>
                        <a:t>~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5" dirty="0">
                          <a:latin typeface="Malgun Gothic"/>
                          <a:cs typeface="Malgun Gothic"/>
                        </a:rPr>
                        <a:t>5.16.(일)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  <a:p>
                      <a:pPr marL="144145">
                        <a:lnSpc>
                          <a:spcPts val="980"/>
                        </a:lnSpc>
                        <a:spcBef>
                          <a:spcPts val="165"/>
                        </a:spcBef>
                      </a:pPr>
                      <a:r>
                        <a:rPr sz="850" spc="-15" dirty="0">
                          <a:latin typeface="Malgun Gothic"/>
                          <a:cs typeface="Malgun Gothic"/>
                        </a:rPr>
                        <a:t>1차</a:t>
                      </a:r>
                      <a:r>
                        <a:rPr sz="8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5" dirty="0">
                          <a:latin typeface="Malgun Gothic"/>
                          <a:cs typeface="Malgun Gothic"/>
                        </a:rPr>
                        <a:t>2조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5" dirty="0">
                          <a:latin typeface="Malgun Gothic"/>
                          <a:cs typeface="Malgun Gothic"/>
                        </a:rPr>
                        <a:t>5.22.(토)</a:t>
                      </a:r>
                      <a:r>
                        <a:rPr sz="8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30" dirty="0">
                          <a:latin typeface="Malgun Gothic"/>
                          <a:cs typeface="Malgun Gothic"/>
                        </a:rPr>
                        <a:t>~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5" dirty="0">
                          <a:latin typeface="Malgun Gothic"/>
                          <a:cs typeface="Malgun Gothic"/>
                        </a:rPr>
                        <a:t>5.23.(일)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850" spc="-15" dirty="0">
                          <a:latin typeface="Malgun Gothic"/>
                          <a:cs typeface="Malgun Gothic"/>
                        </a:rPr>
                        <a:t>1차</a:t>
                      </a:r>
                      <a:r>
                        <a:rPr sz="8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30" dirty="0">
                          <a:latin typeface="Malgun Gothic"/>
                          <a:cs typeface="Malgun Gothic"/>
                        </a:rPr>
                        <a:t>국내교육</a:t>
                      </a:r>
                      <a:r>
                        <a:rPr sz="8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0" dirty="0">
                          <a:latin typeface="Malgun Gothic"/>
                          <a:cs typeface="Malgun Gothic"/>
                        </a:rPr>
                        <a:t>(1박2일)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7302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359">
                <a:tc>
                  <a:txBody>
                    <a:bodyPr/>
                    <a:lstStyle/>
                    <a:p>
                      <a:pPr marL="144145">
                        <a:lnSpc>
                          <a:spcPts val="994"/>
                        </a:lnSpc>
                      </a:pPr>
                      <a:r>
                        <a:rPr sz="850" spc="-15" dirty="0">
                          <a:latin typeface="Malgun Gothic"/>
                          <a:cs typeface="Malgun Gothic"/>
                        </a:rPr>
                        <a:t>2차</a:t>
                      </a:r>
                      <a:r>
                        <a:rPr sz="8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5" dirty="0">
                          <a:latin typeface="Malgun Gothic"/>
                          <a:cs typeface="Malgun Gothic"/>
                        </a:rPr>
                        <a:t>1조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5" dirty="0">
                          <a:latin typeface="Malgun Gothic"/>
                          <a:cs typeface="Malgun Gothic"/>
                        </a:rPr>
                        <a:t>6.05.(토)</a:t>
                      </a:r>
                      <a:r>
                        <a:rPr sz="8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30" dirty="0">
                          <a:latin typeface="Malgun Gothic"/>
                          <a:cs typeface="Malgun Gothic"/>
                        </a:rPr>
                        <a:t>~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5" dirty="0">
                          <a:latin typeface="Malgun Gothic"/>
                          <a:cs typeface="Malgun Gothic"/>
                        </a:rPr>
                        <a:t>6.06.(일)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  <a:p>
                      <a:pPr marL="144145">
                        <a:lnSpc>
                          <a:spcPts val="980"/>
                        </a:lnSpc>
                        <a:spcBef>
                          <a:spcPts val="180"/>
                        </a:spcBef>
                      </a:pPr>
                      <a:r>
                        <a:rPr sz="850" spc="-15" dirty="0">
                          <a:latin typeface="Malgun Gothic"/>
                          <a:cs typeface="Malgun Gothic"/>
                        </a:rPr>
                        <a:t>2차</a:t>
                      </a:r>
                      <a:r>
                        <a:rPr sz="8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5" dirty="0">
                          <a:latin typeface="Malgun Gothic"/>
                          <a:cs typeface="Malgun Gothic"/>
                        </a:rPr>
                        <a:t>2조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5" dirty="0">
                          <a:latin typeface="Malgun Gothic"/>
                          <a:cs typeface="Malgun Gothic"/>
                        </a:rPr>
                        <a:t>6.12.(토)</a:t>
                      </a:r>
                      <a:r>
                        <a:rPr sz="8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30" dirty="0">
                          <a:latin typeface="Malgun Gothic"/>
                          <a:cs typeface="Malgun Gothic"/>
                        </a:rPr>
                        <a:t>~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5" dirty="0">
                          <a:latin typeface="Malgun Gothic"/>
                          <a:cs typeface="Malgun Gothic"/>
                        </a:rPr>
                        <a:t>6.13.(일)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850" spc="-15" dirty="0">
                          <a:latin typeface="Malgun Gothic"/>
                          <a:cs typeface="Malgun Gothic"/>
                        </a:rPr>
                        <a:t>2차</a:t>
                      </a:r>
                      <a:r>
                        <a:rPr sz="8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30" dirty="0">
                          <a:latin typeface="Malgun Gothic"/>
                          <a:cs typeface="Malgun Gothic"/>
                        </a:rPr>
                        <a:t>국내교육</a:t>
                      </a:r>
                      <a:r>
                        <a:rPr sz="8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0" dirty="0">
                          <a:latin typeface="Malgun Gothic"/>
                          <a:cs typeface="Malgun Gothic"/>
                        </a:rPr>
                        <a:t>(1박2일)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7302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4822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850" spc="-15" dirty="0">
                          <a:latin typeface="Malgun Gothic"/>
                          <a:cs typeface="Malgun Gothic"/>
                        </a:rPr>
                        <a:t>7월</a:t>
                      </a:r>
                      <a:r>
                        <a:rPr sz="8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30" dirty="0">
                          <a:latin typeface="Malgun Gothic"/>
                          <a:cs typeface="Malgun Gothic"/>
                        </a:rPr>
                        <a:t>~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5" dirty="0">
                          <a:latin typeface="Malgun Gothic"/>
                          <a:cs typeface="Malgun Gothic"/>
                        </a:rPr>
                        <a:t>8월</a:t>
                      </a:r>
                      <a:r>
                        <a:rPr sz="85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중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985"/>
                        </a:lnSpc>
                      </a:pPr>
                      <a:r>
                        <a:rPr sz="850" spc="-25" dirty="0">
                          <a:latin typeface="Malgun Gothic"/>
                          <a:cs typeface="Malgun Gothic"/>
                        </a:rPr>
                        <a:t>팀별</a:t>
                      </a:r>
                      <a:r>
                        <a:rPr sz="8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활동</a:t>
                      </a:r>
                      <a:r>
                        <a:rPr sz="85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35" dirty="0">
                          <a:latin typeface="Malgun Gothic"/>
                          <a:cs typeface="Malgun Gothic"/>
                        </a:rPr>
                        <a:t>상이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  <a:p>
                      <a:pPr marL="66675">
                        <a:lnSpc>
                          <a:spcPts val="980"/>
                        </a:lnSpc>
                        <a:spcBef>
                          <a:spcPts val="180"/>
                        </a:spcBef>
                      </a:pPr>
                      <a:r>
                        <a:rPr sz="850" spc="-25" dirty="0">
                          <a:latin typeface="Malgun Gothic"/>
                          <a:cs typeface="Malgun Gothic"/>
                        </a:rPr>
                        <a:t>최소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5" dirty="0">
                          <a:latin typeface="Malgun Gothic"/>
                          <a:cs typeface="Malgun Gothic"/>
                        </a:rPr>
                        <a:t>10회</a:t>
                      </a:r>
                      <a:r>
                        <a:rPr sz="8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이상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130" dirty="0">
                          <a:latin typeface="Malgun Gothic"/>
                          <a:cs typeface="Malgun Gothic"/>
                        </a:rPr>
                        <a:t>/</a:t>
                      </a:r>
                      <a:r>
                        <a:rPr sz="8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30" dirty="0">
                          <a:latin typeface="Malgun Gothic"/>
                          <a:cs typeface="Malgun Gothic"/>
                        </a:rPr>
                        <a:t>운영시간</a:t>
                      </a:r>
                      <a:r>
                        <a:rPr sz="8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85" dirty="0">
                          <a:latin typeface="Malgun Gothic"/>
                          <a:cs typeface="Malgun Gothic"/>
                        </a:rPr>
                        <a:t>: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최소</a:t>
                      </a:r>
                      <a:r>
                        <a:rPr sz="8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15" dirty="0">
                          <a:latin typeface="Malgun Gothic"/>
                          <a:cs typeface="Malgun Gothic"/>
                        </a:rPr>
                        <a:t>20시간</a:t>
                      </a:r>
                      <a:r>
                        <a:rPr sz="8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이상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8219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850" spc="-15" dirty="0">
                          <a:latin typeface="Malgun Gothic"/>
                          <a:cs typeface="Malgun Gothic"/>
                        </a:rPr>
                        <a:t>8월</a:t>
                      </a:r>
                      <a:r>
                        <a:rPr sz="8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중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850" spc="-25" dirty="0">
                          <a:latin typeface="Malgun Gothic"/>
                          <a:cs typeface="Malgun Gothic"/>
                        </a:rPr>
                        <a:t>해단식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184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5845250" y="2725967"/>
            <a:ext cx="401129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b="1" spc="-25" dirty="0">
                <a:latin typeface="Malgun Gothic"/>
                <a:cs typeface="Malgun Gothic"/>
              </a:rPr>
              <a:t>※</a:t>
            </a:r>
            <a:r>
              <a:rPr sz="850" b="1" spc="114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상기</a:t>
            </a:r>
            <a:r>
              <a:rPr sz="850" b="1" spc="110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일정은</a:t>
            </a:r>
            <a:r>
              <a:rPr sz="850" b="1" spc="114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협회</a:t>
            </a:r>
            <a:r>
              <a:rPr sz="850" b="1" spc="114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사정에</a:t>
            </a:r>
            <a:r>
              <a:rPr sz="850" b="1" spc="125" dirty="0">
                <a:latin typeface="Malgun Gothic"/>
                <a:cs typeface="Malgun Gothic"/>
              </a:rPr>
              <a:t> </a:t>
            </a:r>
            <a:r>
              <a:rPr sz="850" b="1" spc="-35" dirty="0">
                <a:latin typeface="Malgun Gothic"/>
                <a:cs typeface="Malgun Gothic"/>
              </a:rPr>
              <a:t>따라</a:t>
            </a:r>
            <a:r>
              <a:rPr sz="850" b="1" spc="125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일부</a:t>
            </a:r>
            <a:r>
              <a:rPr sz="850" b="1" spc="114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변경될</a:t>
            </a:r>
            <a:r>
              <a:rPr sz="850" b="1" spc="114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수</a:t>
            </a:r>
            <a:r>
              <a:rPr sz="850" b="1" spc="114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있으며</a:t>
            </a:r>
            <a:r>
              <a:rPr sz="850" b="1" spc="125" dirty="0">
                <a:latin typeface="Malgun Gothic"/>
                <a:cs typeface="Malgun Gothic"/>
              </a:rPr>
              <a:t> </a:t>
            </a:r>
            <a:r>
              <a:rPr sz="850" b="1" spc="-35" dirty="0">
                <a:latin typeface="Malgun Gothic"/>
                <a:cs typeface="Malgun Gothic"/>
              </a:rPr>
              <a:t>변경</a:t>
            </a:r>
            <a:r>
              <a:rPr sz="850" b="1" spc="125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시</a:t>
            </a:r>
            <a:r>
              <a:rPr sz="850" b="1" spc="114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별도</a:t>
            </a:r>
            <a:r>
              <a:rPr sz="850" b="1" spc="114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공지</a:t>
            </a:r>
            <a:r>
              <a:rPr sz="850" b="1" spc="125" dirty="0">
                <a:latin typeface="Malgun Gothic"/>
                <a:cs typeface="Malgun Gothic"/>
              </a:rPr>
              <a:t> </a:t>
            </a:r>
            <a:r>
              <a:rPr sz="850" b="1" spc="-25" dirty="0">
                <a:latin typeface="Malgun Gothic"/>
                <a:cs typeface="Malgun Gothic"/>
              </a:rPr>
              <a:t>예정</a:t>
            </a:r>
            <a:endParaRPr sz="850">
              <a:latin typeface="Malgun Gothic"/>
              <a:cs typeface="Malgun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11284" y="3078125"/>
            <a:ext cx="4620260" cy="85915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70815" indent="-158750">
              <a:lnSpc>
                <a:spcPct val="100000"/>
              </a:lnSpc>
              <a:spcBef>
                <a:spcPts val="315"/>
              </a:spcBef>
              <a:buAutoNum type="arabicPeriod" startAt="7"/>
              <a:tabLst>
                <a:tab pos="171450" algn="l"/>
              </a:tabLst>
            </a:pPr>
            <a:r>
              <a:rPr sz="850" b="1" spc="15" dirty="0">
                <a:latin typeface="Dotum"/>
                <a:cs typeface="Dotum"/>
              </a:rPr>
              <a:t>합격자</a:t>
            </a:r>
            <a:r>
              <a:rPr sz="850" b="1" spc="10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팀배정</a:t>
            </a:r>
            <a:r>
              <a:rPr sz="850" b="1" spc="114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안내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215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한</a:t>
            </a:r>
            <a:r>
              <a:rPr sz="850" spc="-60" dirty="0">
                <a:latin typeface="Dotum"/>
                <a:cs typeface="Dotum"/>
              </a:rPr>
              <a:t> </a:t>
            </a:r>
            <a:r>
              <a:rPr sz="850" spc="-120" dirty="0">
                <a:latin typeface="Dotum"/>
                <a:cs typeface="Dotum"/>
              </a:rPr>
              <a:t>팀</a:t>
            </a:r>
            <a:r>
              <a:rPr sz="850" dirty="0">
                <a:latin typeface="Dotum"/>
                <a:cs typeface="Dotum"/>
              </a:rPr>
              <a:t>은</a:t>
            </a:r>
            <a:r>
              <a:rPr sz="850" spc="-6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단장 </a:t>
            </a:r>
            <a:r>
              <a:rPr sz="850" spc="-14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</a:t>
            </a:r>
            <a:r>
              <a:rPr sz="850" dirty="0">
                <a:latin typeface="Dotum"/>
                <a:cs typeface="Dotum"/>
              </a:rPr>
              <a:t>명,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부단장 </a:t>
            </a:r>
            <a:r>
              <a:rPr sz="850" spc="-14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</a:t>
            </a:r>
            <a:r>
              <a:rPr sz="850" dirty="0">
                <a:latin typeface="Dotum"/>
                <a:cs typeface="Dotum"/>
              </a:rPr>
              <a:t>명, </a:t>
            </a:r>
            <a:r>
              <a:rPr sz="850" spc="-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단원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</a:t>
            </a:r>
            <a:r>
              <a:rPr sz="850" spc="5" dirty="0">
                <a:latin typeface="Dotum"/>
                <a:cs typeface="Dotum"/>
              </a:rPr>
              <a:t>3</a:t>
            </a:r>
            <a:r>
              <a:rPr sz="850" dirty="0">
                <a:latin typeface="Dotum"/>
                <a:cs typeface="Dotum"/>
              </a:rPr>
              <a:t>명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내외 </a:t>
            </a:r>
            <a:r>
              <a:rPr sz="850" spc="-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등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총 </a:t>
            </a:r>
            <a:r>
              <a:rPr sz="850" spc="-14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</a:t>
            </a:r>
            <a:r>
              <a:rPr sz="850" spc="5" dirty="0">
                <a:latin typeface="Dotum"/>
                <a:cs typeface="Dotum"/>
              </a:rPr>
              <a:t>5</a:t>
            </a:r>
            <a:r>
              <a:rPr sz="850" dirty="0">
                <a:latin typeface="Dotum"/>
                <a:cs typeface="Dotum"/>
              </a:rPr>
              <a:t>명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내외로 </a:t>
            </a:r>
            <a:r>
              <a:rPr sz="850" spc="-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구성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345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팀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내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단원은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서로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다른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소속대학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학생으로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구성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예정</a:t>
            </a:r>
            <a:endParaRPr sz="850">
              <a:latin typeface="Dotum"/>
              <a:cs typeface="Dotum"/>
            </a:endParaRPr>
          </a:p>
          <a:p>
            <a:pPr marL="251460" marR="5080" lvl="1" indent="-131445">
              <a:lnSpc>
                <a:spcPts val="1370"/>
              </a:lnSpc>
              <a:spcBef>
                <a:spcPts val="85"/>
              </a:spcBef>
              <a:buChar char="o"/>
              <a:tabLst>
                <a:tab pos="240029" algn="l"/>
              </a:tabLst>
            </a:pPr>
            <a:r>
              <a:rPr sz="850" spc="-25" dirty="0">
                <a:latin typeface="Dotum"/>
                <a:cs typeface="Dotum"/>
              </a:rPr>
              <a:t>파견팀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20" dirty="0">
                <a:latin typeface="Dotum"/>
                <a:cs typeface="Dotum"/>
              </a:rPr>
              <a:t>배정</a:t>
            </a:r>
            <a:r>
              <a:rPr sz="850" spc="9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시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25" dirty="0">
                <a:latin typeface="Dotum"/>
                <a:cs typeface="Dotum"/>
              </a:rPr>
              <a:t>대학생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해외봉사활동</a:t>
            </a:r>
            <a:r>
              <a:rPr sz="850" spc="95" dirty="0">
                <a:latin typeface="Dotum"/>
                <a:cs typeface="Dotum"/>
              </a:rPr>
              <a:t> </a:t>
            </a:r>
            <a:r>
              <a:rPr sz="850" spc="-20" dirty="0">
                <a:latin typeface="Dotum"/>
                <a:cs typeface="Dotum"/>
              </a:rPr>
              <a:t>인솔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15" dirty="0">
                <a:latin typeface="Dotum"/>
                <a:cs typeface="Dotum"/>
              </a:rPr>
              <a:t>또는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20" dirty="0">
                <a:latin typeface="Dotum"/>
                <a:cs typeface="Dotum"/>
              </a:rPr>
              <a:t>지도</a:t>
            </a:r>
            <a:r>
              <a:rPr sz="850" spc="95" dirty="0">
                <a:latin typeface="Dotum"/>
                <a:cs typeface="Dotum"/>
              </a:rPr>
              <a:t> </a:t>
            </a:r>
            <a:r>
              <a:rPr sz="850" spc="-20" dirty="0">
                <a:latin typeface="Dotum"/>
                <a:cs typeface="Dotum"/>
              </a:rPr>
              <a:t>경험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15" dirty="0">
                <a:latin typeface="Dotum"/>
                <a:cs typeface="Dotum"/>
              </a:rPr>
              <a:t>등을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고려하여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신청서에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작성한 </a:t>
            </a:r>
            <a:r>
              <a:rPr sz="850" spc="-270" dirty="0">
                <a:latin typeface="Dotum"/>
                <a:cs typeface="Dotum"/>
              </a:rPr>
              <a:t> </a:t>
            </a:r>
            <a:r>
              <a:rPr sz="850" spc="-25" dirty="0">
                <a:latin typeface="Dotum"/>
                <a:cs typeface="Dotum"/>
              </a:rPr>
              <a:t>1~3지망</a:t>
            </a:r>
            <a:r>
              <a:rPr sz="850" spc="90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가운데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spc="-30" dirty="0">
                <a:latin typeface="Dotum"/>
                <a:cs typeface="Dotum"/>
              </a:rPr>
              <a:t>배정하며</a:t>
            </a:r>
            <a:r>
              <a:rPr sz="850" spc="8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개인의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요청에</a:t>
            </a:r>
            <a:r>
              <a:rPr sz="850" spc="14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의한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파견팀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조정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불가</a:t>
            </a:r>
            <a:endParaRPr sz="850">
              <a:latin typeface="Dotum"/>
              <a:cs typeface="Dotum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11284" y="4086467"/>
            <a:ext cx="4565650" cy="98044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70815" indent="-158750">
              <a:lnSpc>
                <a:spcPct val="100000"/>
              </a:lnSpc>
              <a:spcBef>
                <a:spcPts val="300"/>
              </a:spcBef>
              <a:buAutoNum type="arabicPeriod" startAt="8"/>
              <a:tabLst>
                <a:tab pos="171450" algn="l"/>
              </a:tabLst>
            </a:pPr>
            <a:r>
              <a:rPr sz="850" b="1" spc="15" dirty="0">
                <a:latin typeface="Dotum"/>
                <a:cs typeface="Dotum"/>
              </a:rPr>
              <a:t>지원자</a:t>
            </a:r>
            <a:r>
              <a:rPr sz="850" b="1" spc="8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안내사항</a:t>
            </a:r>
            <a:endParaRPr sz="850">
              <a:latin typeface="Dotum"/>
              <a:cs typeface="Dotum"/>
            </a:endParaRPr>
          </a:p>
          <a:p>
            <a:pPr marL="234950" lvl="1" indent="-116839">
              <a:lnSpc>
                <a:spcPct val="100000"/>
              </a:lnSpc>
              <a:spcBef>
                <a:spcPts val="204"/>
              </a:spcBef>
              <a:buChar char="o"/>
              <a:tabLst>
                <a:tab pos="235585" algn="l"/>
              </a:tabLst>
            </a:pPr>
            <a:r>
              <a:rPr sz="850" spc="-65" dirty="0">
                <a:latin typeface="Dotum"/>
                <a:cs typeface="Dotum"/>
              </a:rPr>
              <a:t>최종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60" dirty="0">
                <a:latin typeface="Dotum"/>
                <a:cs typeface="Dotum"/>
              </a:rPr>
              <a:t>합격자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60" dirty="0">
                <a:latin typeface="Dotum"/>
                <a:cs typeface="Dotum"/>
              </a:rPr>
              <a:t>발표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70" dirty="0">
                <a:latin typeface="Dotum"/>
                <a:cs typeface="Dotum"/>
              </a:rPr>
              <a:t>및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60" dirty="0">
                <a:latin typeface="Dotum"/>
                <a:cs typeface="Dotum"/>
              </a:rPr>
              <a:t>제반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60" dirty="0">
                <a:latin typeface="Dotum"/>
                <a:cs typeface="Dotum"/>
              </a:rPr>
              <a:t>안내사항은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45" dirty="0">
                <a:latin typeface="Dotum"/>
                <a:cs typeface="Dotum"/>
              </a:rPr>
              <a:t>PAS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60" dirty="0">
                <a:latin typeface="Dotum"/>
                <a:cs typeface="Dotum"/>
              </a:rPr>
              <a:t>홈페이지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60" dirty="0">
                <a:latin typeface="Dotum"/>
                <a:cs typeface="Dotum"/>
              </a:rPr>
              <a:t>게시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70" dirty="0">
                <a:latin typeface="Dotum"/>
                <a:cs typeface="Dotum"/>
              </a:rPr>
              <a:t>및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55" dirty="0">
                <a:latin typeface="Dotum"/>
                <a:cs typeface="Dotum"/>
              </a:rPr>
              <a:t>최종합격자에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60" dirty="0">
                <a:latin typeface="Dotum"/>
                <a:cs typeface="Dotum"/>
              </a:rPr>
              <a:t>한해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40" dirty="0">
                <a:latin typeface="Dotum"/>
                <a:cs typeface="Dotum"/>
              </a:rPr>
              <a:t>SMS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spc="-65" dirty="0">
                <a:latin typeface="Dotum"/>
                <a:cs typeface="Dotum"/>
              </a:rPr>
              <a:t>알림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215"/>
              </a:spcBef>
              <a:buChar char="o"/>
              <a:tabLst>
                <a:tab pos="240029" algn="l"/>
              </a:tabLst>
            </a:pPr>
            <a:r>
              <a:rPr sz="850" dirty="0">
                <a:latin typeface="Dotum"/>
                <a:cs typeface="Dotum"/>
              </a:rPr>
              <a:t>제출된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서류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반환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불가</a:t>
            </a:r>
            <a:endParaRPr sz="850">
              <a:latin typeface="Dotum"/>
              <a:cs typeface="Dotum"/>
            </a:endParaRPr>
          </a:p>
          <a:p>
            <a:pPr marL="239395" lvl="1" indent="-119380">
              <a:lnSpc>
                <a:spcPct val="100000"/>
              </a:lnSpc>
              <a:spcBef>
                <a:spcPts val="265"/>
              </a:spcBef>
              <a:buChar char="o"/>
              <a:tabLst>
                <a:tab pos="240029" algn="l"/>
              </a:tabLst>
            </a:pPr>
            <a:r>
              <a:rPr sz="850" spc="-15" dirty="0">
                <a:latin typeface="Dotum"/>
                <a:cs typeface="Dotum"/>
              </a:rPr>
              <a:t>국내교육</a:t>
            </a:r>
            <a:r>
              <a:rPr sz="850" spc="100" dirty="0">
                <a:latin typeface="Dotum"/>
                <a:cs typeface="Dotum"/>
              </a:rPr>
              <a:t> </a:t>
            </a:r>
            <a:r>
              <a:rPr sz="850" spc="-10" dirty="0">
                <a:latin typeface="Dotum"/>
                <a:cs typeface="Dotum"/>
              </a:rPr>
              <a:t>모든</a:t>
            </a:r>
            <a:r>
              <a:rPr sz="850" spc="100" dirty="0">
                <a:latin typeface="Dotum"/>
                <a:cs typeface="Dotum"/>
              </a:rPr>
              <a:t> </a:t>
            </a:r>
            <a:r>
              <a:rPr sz="850" spc="-15" dirty="0">
                <a:latin typeface="Dotum"/>
                <a:cs typeface="Dotum"/>
              </a:rPr>
              <a:t>과정을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spc="-15" dirty="0">
                <a:latin typeface="Dotum"/>
                <a:cs typeface="Dotum"/>
              </a:rPr>
              <a:t>이수하여야만</a:t>
            </a:r>
            <a:r>
              <a:rPr sz="850" spc="100" dirty="0">
                <a:latin typeface="Dotum"/>
                <a:cs typeface="Dotum"/>
              </a:rPr>
              <a:t> </a:t>
            </a:r>
            <a:r>
              <a:rPr sz="850" spc="-15" dirty="0">
                <a:latin typeface="Dotum"/>
                <a:cs typeface="Dotum"/>
              </a:rPr>
              <a:t>해외봉사단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spc="-15" dirty="0">
                <a:latin typeface="Dotum"/>
                <a:cs typeface="Dotum"/>
              </a:rPr>
              <a:t>자격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spc="-15" dirty="0">
                <a:latin typeface="Dotum"/>
                <a:cs typeface="Dotum"/>
              </a:rPr>
              <a:t>부여</a:t>
            </a:r>
            <a:endParaRPr sz="850">
              <a:latin typeface="Dotum"/>
              <a:cs typeface="Dotum"/>
            </a:endParaRPr>
          </a:p>
          <a:p>
            <a:pPr marL="236220" lvl="1" indent="-118110">
              <a:lnSpc>
                <a:spcPct val="100000"/>
              </a:lnSpc>
              <a:spcBef>
                <a:spcPts val="250"/>
              </a:spcBef>
              <a:buChar char="o"/>
              <a:tabLst>
                <a:tab pos="236854" algn="l"/>
              </a:tabLst>
            </a:pPr>
            <a:r>
              <a:rPr sz="850" dirty="0">
                <a:latin typeface="Dotum"/>
                <a:cs typeface="Dotum"/>
              </a:rPr>
              <a:t>1차~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2차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국내교육,</a:t>
            </a:r>
            <a:r>
              <a:rPr sz="850" spc="14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팀별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준비활동,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해단식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등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전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일정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참여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필수</a:t>
            </a:r>
            <a:endParaRPr sz="850">
              <a:latin typeface="Dotum"/>
              <a:cs typeface="Dotum"/>
            </a:endParaRPr>
          </a:p>
          <a:p>
            <a:pPr marL="228600">
              <a:lnSpc>
                <a:spcPct val="100000"/>
              </a:lnSpc>
              <a:spcBef>
                <a:spcPts val="265"/>
              </a:spcBef>
            </a:pPr>
            <a:r>
              <a:rPr sz="850" dirty="0">
                <a:latin typeface="Dotum"/>
                <a:cs typeface="Dotum"/>
              </a:rPr>
              <a:t>※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지각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또는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조기퇴소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인정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범위</a:t>
            </a:r>
            <a:endParaRPr sz="850">
              <a:latin typeface="Dotum"/>
              <a:cs typeface="Dotum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6109887" y="5109508"/>
          <a:ext cx="4110990" cy="13815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4515"/>
                <a:gridCol w="3546475"/>
              </a:tblGrid>
              <a:tr h="134048">
                <a:tc>
                  <a:txBody>
                    <a:bodyPr/>
                    <a:lstStyle/>
                    <a:p>
                      <a:pPr marL="179070">
                        <a:lnSpc>
                          <a:spcPts val="955"/>
                        </a:lnSpc>
                      </a:pPr>
                      <a:r>
                        <a:rPr sz="850" b="1" spc="-50" dirty="0">
                          <a:latin typeface="Malgun Gothic"/>
                          <a:cs typeface="Malgun Gothic"/>
                        </a:rPr>
                        <a:t>구분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50" b="1" spc="-60" dirty="0">
                          <a:latin typeface="Malgun Gothic"/>
                          <a:cs typeface="Malgun Gothic"/>
                        </a:rPr>
                        <a:t>세부내용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</a:tr>
              <a:tr h="140131">
                <a:tc rowSpan="3">
                  <a:txBody>
                    <a:bodyPr/>
                    <a:lstStyle/>
                    <a:p>
                      <a:pPr marL="80645" marR="73025" indent="98425">
                        <a:lnSpc>
                          <a:spcPct val="132900"/>
                        </a:lnSpc>
                        <a:spcBef>
                          <a:spcPts val="35"/>
                        </a:spcBef>
                      </a:pPr>
                      <a:r>
                        <a:rPr sz="850" spc="-50" dirty="0">
                          <a:latin typeface="Malgun Gothic"/>
                          <a:cs typeface="Malgun Gothic"/>
                        </a:rPr>
                        <a:t>지각 </a:t>
                      </a:r>
                      <a:r>
                        <a:rPr sz="85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인정</a:t>
                      </a:r>
                      <a:r>
                        <a:rPr sz="850" spc="-35" dirty="0">
                          <a:latin typeface="Malgun Gothic"/>
                          <a:cs typeface="Malgun Gothic"/>
                        </a:rPr>
                        <a:t>범</a:t>
                      </a:r>
                      <a:r>
                        <a:rPr sz="850" dirty="0">
                          <a:latin typeface="Malgun Gothic"/>
                          <a:cs typeface="Malgun Gothic"/>
                        </a:rPr>
                        <a:t>위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1000"/>
                        </a:lnSpc>
                      </a:pPr>
                      <a:r>
                        <a:rPr sz="850" spc="-65" dirty="0">
                          <a:latin typeface="Malgun Gothic"/>
                          <a:cs typeface="Malgun Gothic"/>
                        </a:rPr>
                        <a:t>소속대학</a:t>
                      </a:r>
                      <a:r>
                        <a:rPr sz="8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45" dirty="0">
                          <a:latin typeface="Malgun Gothic"/>
                          <a:cs typeface="Malgun Gothic"/>
                        </a:rPr>
                        <a:t>학과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시험에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참석하여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시작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5" dirty="0">
                          <a:latin typeface="Malgun Gothic"/>
                          <a:cs typeface="Malgun Gothic"/>
                        </a:rPr>
                        <a:t>당일에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늦게</a:t>
                      </a:r>
                      <a:r>
                        <a:rPr sz="8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도착하는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경우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51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ts val="944"/>
                        </a:lnSpc>
                      </a:pPr>
                      <a:r>
                        <a:rPr sz="850" spc="-70" dirty="0">
                          <a:latin typeface="Malgun Gothic"/>
                          <a:cs typeface="Malgun Gothic"/>
                        </a:rPr>
                        <a:t>소속대학에서</a:t>
                      </a:r>
                      <a:r>
                        <a:rPr sz="8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5" dirty="0">
                          <a:latin typeface="Malgun Gothic"/>
                          <a:cs typeface="Malgun Gothic"/>
                        </a:rPr>
                        <a:t>인정하는</a:t>
                      </a:r>
                      <a:r>
                        <a:rPr sz="8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70" dirty="0">
                          <a:latin typeface="Malgun Gothic"/>
                          <a:cs typeface="Malgun Gothic"/>
                        </a:rPr>
                        <a:t>학사일정으로</a:t>
                      </a:r>
                      <a:r>
                        <a:rPr sz="8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시작</a:t>
                      </a:r>
                      <a:r>
                        <a:rPr sz="8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당일</a:t>
                      </a:r>
                      <a:r>
                        <a:rPr sz="8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늦게</a:t>
                      </a:r>
                      <a:r>
                        <a:rPr sz="8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5" dirty="0">
                          <a:latin typeface="Malgun Gothic"/>
                          <a:cs typeface="Malgun Gothic"/>
                        </a:rPr>
                        <a:t>도착하는</a:t>
                      </a:r>
                      <a:r>
                        <a:rPr sz="8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경우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403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955"/>
                        </a:lnSpc>
                      </a:pPr>
                      <a:r>
                        <a:rPr sz="850" spc="-70" dirty="0">
                          <a:latin typeface="Malgun Gothic"/>
                          <a:cs typeface="Malgun Gothic"/>
                        </a:rPr>
                        <a:t>태평양아시아협회가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5" dirty="0">
                          <a:latin typeface="Malgun Gothic"/>
                          <a:cs typeface="Malgun Gothic"/>
                        </a:rPr>
                        <a:t>타당하다고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5" dirty="0">
                          <a:latin typeface="Malgun Gothic"/>
                          <a:cs typeface="Malgun Gothic"/>
                        </a:rPr>
                        <a:t>인정한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사유인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4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4048">
                <a:tc rowSpan="3">
                  <a:txBody>
                    <a:bodyPr/>
                    <a:lstStyle/>
                    <a:p>
                      <a:pPr marL="80645" marR="73025">
                        <a:lnSpc>
                          <a:spcPct val="132900"/>
                        </a:lnSpc>
                        <a:spcBef>
                          <a:spcPts val="10"/>
                        </a:spcBef>
                      </a:pPr>
                      <a:r>
                        <a:rPr sz="850" spc="-50" dirty="0">
                          <a:latin typeface="Malgun Gothic"/>
                          <a:cs typeface="Malgun Gothic"/>
                        </a:rPr>
                        <a:t>조기</a:t>
                      </a:r>
                      <a:r>
                        <a:rPr sz="850" spc="-35" dirty="0">
                          <a:latin typeface="Malgun Gothic"/>
                          <a:cs typeface="Malgun Gothic"/>
                        </a:rPr>
                        <a:t>퇴</a:t>
                      </a:r>
                      <a:r>
                        <a:rPr sz="850" dirty="0">
                          <a:latin typeface="Malgun Gothic"/>
                          <a:cs typeface="Malgun Gothic"/>
                        </a:rPr>
                        <a:t>소 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인정</a:t>
                      </a:r>
                      <a:r>
                        <a:rPr sz="850" spc="-35" dirty="0">
                          <a:latin typeface="Malgun Gothic"/>
                          <a:cs typeface="Malgun Gothic"/>
                        </a:rPr>
                        <a:t>범</a:t>
                      </a:r>
                      <a:r>
                        <a:rPr sz="850" dirty="0">
                          <a:latin typeface="Malgun Gothic"/>
                          <a:cs typeface="Malgun Gothic"/>
                        </a:rPr>
                        <a:t>위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955"/>
                        </a:lnSpc>
                      </a:pPr>
                      <a:r>
                        <a:rPr sz="850" spc="-65" dirty="0">
                          <a:latin typeface="Malgun Gothic"/>
                          <a:cs typeface="Malgun Gothic"/>
                        </a:rPr>
                        <a:t>소속대학</a:t>
                      </a:r>
                      <a:r>
                        <a:rPr sz="8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45" dirty="0">
                          <a:latin typeface="Malgun Gothic"/>
                          <a:cs typeface="Malgun Gothic"/>
                        </a:rPr>
                        <a:t>학과</a:t>
                      </a:r>
                      <a:r>
                        <a:rPr sz="8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시험에</a:t>
                      </a:r>
                      <a:r>
                        <a:rPr sz="8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참석하기</a:t>
                      </a:r>
                      <a:r>
                        <a:rPr sz="8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위한</a:t>
                      </a:r>
                      <a:r>
                        <a:rPr sz="8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4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51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ts val="944"/>
                        </a:lnSpc>
                      </a:pPr>
                      <a:r>
                        <a:rPr sz="850" spc="-75" dirty="0">
                          <a:latin typeface="Malgun Gothic"/>
                          <a:cs typeface="Malgun Gothic"/>
                        </a:rPr>
                        <a:t>소속대학에서</a:t>
                      </a:r>
                      <a:r>
                        <a:rPr sz="8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70" dirty="0">
                          <a:latin typeface="Malgun Gothic"/>
                          <a:cs typeface="Malgun Gothic"/>
                        </a:rPr>
                        <a:t>인정하는</a:t>
                      </a:r>
                      <a:r>
                        <a:rPr sz="8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75" dirty="0">
                          <a:latin typeface="Malgun Gothic"/>
                          <a:cs typeface="Malgun Gothic"/>
                        </a:rPr>
                        <a:t>학사일정에</a:t>
                      </a:r>
                      <a:r>
                        <a:rPr sz="8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70" dirty="0">
                          <a:latin typeface="Malgun Gothic"/>
                          <a:cs typeface="Malgun Gothic"/>
                        </a:rPr>
                        <a:t>참여하는</a:t>
                      </a:r>
                      <a:r>
                        <a:rPr sz="8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404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955"/>
                        </a:lnSpc>
                      </a:pPr>
                      <a:r>
                        <a:rPr sz="850" spc="-70" dirty="0">
                          <a:latin typeface="Malgun Gothic"/>
                          <a:cs typeface="Malgun Gothic"/>
                        </a:rPr>
                        <a:t>태평양아시아협회가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5" dirty="0">
                          <a:latin typeface="Malgun Gothic"/>
                          <a:cs typeface="Malgun Gothic"/>
                        </a:rPr>
                        <a:t>타당하다고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5" dirty="0">
                          <a:latin typeface="Malgun Gothic"/>
                          <a:cs typeface="Malgun Gothic"/>
                        </a:rPr>
                        <a:t>인정한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사유인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4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4035">
                <a:tc gridSpan="2">
                  <a:txBody>
                    <a:bodyPr/>
                    <a:lstStyle/>
                    <a:p>
                      <a:pPr marL="97155">
                        <a:lnSpc>
                          <a:spcPts val="955"/>
                        </a:lnSpc>
                      </a:pPr>
                      <a:r>
                        <a:rPr sz="850" spc="-50" dirty="0">
                          <a:latin typeface="Malgun Gothic"/>
                          <a:cs typeface="Malgun Gothic"/>
                        </a:rPr>
                        <a:t>지각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및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5" dirty="0">
                          <a:latin typeface="Malgun Gothic"/>
                          <a:cs typeface="Malgun Gothic"/>
                        </a:rPr>
                        <a:t>조기퇴소는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50" dirty="0">
                          <a:latin typeface="Malgun Gothic"/>
                          <a:cs typeface="Malgun Gothic"/>
                        </a:rPr>
                        <a:t>일정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45" dirty="0">
                          <a:latin typeface="Malgun Gothic"/>
                          <a:cs typeface="Malgun Gothic"/>
                        </a:rPr>
                        <a:t>시작</a:t>
                      </a:r>
                      <a:r>
                        <a:rPr sz="8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및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45" dirty="0">
                          <a:latin typeface="Malgun Gothic"/>
                          <a:cs typeface="Malgun Gothic"/>
                        </a:rPr>
                        <a:t>종료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시각의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40" dirty="0">
                          <a:latin typeface="Malgun Gothic"/>
                          <a:cs typeface="Malgun Gothic"/>
                        </a:rPr>
                        <a:t>2시간</a:t>
                      </a:r>
                      <a:r>
                        <a:rPr sz="8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60" dirty="0">
                          <a:latin typeface="Malgun Gothic"/>
                          <a:cs typeface="Malgun Gothic"/>
                        </a:rPr>
                        <a:t>이내일</a:t>
                      </a:r>
                      <a:r>
                        <a:rPr sz="8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spc="-25" dirty="0">
                          <a:latin typeface="Malgun Gothic"/>
                          <a:cs typeface="Malgun Gothic"/>
                        </a:rPr>
                        <a:t>것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06158">
                <a:tc gridSpan="2">
                  <a:txBody>
                    <a:bodyPr/>
                    <a:lstStyle/>
                    <a:p>
                      <a:pPr marL="45085">
                        <a:lnSpc>
                          <a:spcPts val="994"/>
                        </a:lnSpc>
                      </a:pPr>
                      <a:r>
                        <a:rPr sz="850" spc="-25" dirty="0"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850" spc="1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60" dirty="0">
                          <a:latin typeface="Malgun Gothic"/>
                          <a:cs typeface="Malgun Gothic"/>
                        </a:rPr>
                        <a:t>소속대학</a:t>
                      </a:r>
                      <a:r>
                        <a:rPr sz="850" b="1" spc="1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65" dirty="0">
                          <a:latin typeface="Malgun Gothic"/>
                          <a:cs typeface="Malgun Gothic"/>
                        </a:rPr>
                        <a:t>공문(사유서포함)으로</a:t>
                      </a:r>
                      <a:r>
                        <a:rPr sz="850" b="1" spc="1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50" dirty="0">
                          <a:latin typeface="Malgun Gothic"/>
                          <a:cs typeface="Malgun Gothic"/>
                        </a:rPr>
                        <a:t>사전</a:t>
                      </a:r>
                      <a:r>
                        <a:rPr sz="850" b="1" spc="1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60" dirty="0">
                          <a:latin typeface="Malgun Gothic"/>
                          <a:cs typeface="Malgun Gothic"/>
                        </a:rPr>
                        <a:t>접수되지</a:t>
                      </a:r>
                      <a:r>
                        <a:rPr sz="850" b="1" spc="1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45" dirty="0">
                          <a:latin typeface="Malgun Gothic"/>
                          <a:cs typeface="Malgun Gothic"/>
                        </a:rPr>
                        <a:t>않은</a:t>
                      </a:r>
                      <a:r>
                        <a:rPr sz="850" b="1" spc="1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50" dirty="0">
                          <a:latin typeface="Malgun Gothic"/>
                          <a:cs typeface="Malgun Gothic"/>
                        </a:rPr>
                        <a:t>지각</a:t>
                      </a:r>
                      <a:r>
                        <a:rPr sz="850" b="1" spc="1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25" dirty="0">
                          <a:latin typeface="Malgun Gothic"/>
                          <a:cs typeface="Malgun Gothic"/>
                        </a:rPr>
                        <a:t>및</a:t>
                      </a:r>
                      <a:r>
                        <a:rPr sz="850" b="1" spc="1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65" dirty="0">
                          <a:latin typeface="Malgun Gothic"/>
                          <a:cs typeface="Malgun Gothic"/>
                        </a:rPr>
                        <a:t>조기퇴소는  </a:t>
                      </a:r>
                      <a:r>
                        <a:rPr sz="850" b="1" spc="-60" dirty="0">
                          <a:latin typeface="Malgun Gothic"/>
                          <a:cs typeface="Malgun Gothic"/>
                        </a:rPr>
                        <a:t>허용하지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  <a:p>
                      <a:pPr marL="45085">
                        <a:lnSpc>
                          <a:spcPts val="980"/>
                        </a:lnSpc>
                        <a:spcBef>
                          <a:spcPts val="335"/>
                        </a:spcBef>
                      </a:pPr>
                      <a:r>
                        <a:rPr sz="850" b="1" spc="-50" dirty="0">
                          <a:latin typeface="Malgun Gothic"/>
                          <a:cs typeface="Malgun Gothic"/>
                        </a:rPr>
                        <a:t>않음</a:t>
                      </a:r>
                      <a:r>
                        <a:rPr sz="850" b="1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55" dirty="0">
                          <a:latin typeface="Malgun Gothic"/>
                          <a:cs typeface="Malgun Gothic"/>
                        </a:rPr>
                        <a:t>(시작일</a:t>
                      </a:r>
                      <a:r>
                        <a:rPr sz="850" b="1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45" dirty="0">
                          <a:latin typeface="Malgun Gothic"/>
                          <a:cs typeface="Malgun Gothic"/>
                        </a:rPr>
                        <a:t>기준</a:t>
                      </a:r>
                      <a:r>
                        <a:rPr sz="850" b="1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4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3일</a:t>
                      </a:r>
                      <a:r>
                        <a:rPr sz="850" b="1" spc="6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25" dirty="0">
                          <a:latin typeface="Malgun Gothic"/>
                          <a:cs typeface="Malgun Gothic"/>
                        </a:rPr>
                        <a:t>전</a:t>
                      </a:r>
                      <a:r>
                        <a:rPr sz="850" b="1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70" dirty="0">
                          <a:latin typeface="Malgun Gothic"/>
                          <a:cs typeface="Malgun Gothic"/>
                        </a:rPr>
                        <a:t>태평양아시아협회로</a:t>
                      </a:r>
                      <a:r>
                        <a:rPr sz="850" b="1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50" dirty="0">
                          <a:latin typeface="Malgun Gothic"/>
                          <a:cs typeface="Malgun Gothic"/>
                        </a:rPr>
                        <a:t>공문</a:t>
                      </a:r>
                      <a:r>
                        <a:rPr sz="850" b="1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45" dirty="0">
                          <a:latin typeface="Malgun Gothic"/>
                          <a:cs typeface="Malgun Gothic"/>
                        </a:rPr>
                        <a:t>송부</a:t>
                      </a:r>
                      <a:r>
                        <a:rPr sz="850" b="1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50" b="1" spc="-65" dirty="0">
                          <a:latin typeface="Malgun Gothic"/>
                          <a:cs typeface="Malgun Gothic"/>
                        </a:rPr>
                        <a:t>필수)</a:t>
                      </a:r>
                      <a:endParaRPr sz="8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41780" y="7089862"/>
            <a:ext cx="28003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latin typeface="Gulim"/>
                <a:cs typeface="Gulim"/>
              </a:rPr>
              <a:t>-</a:t>
            </a:r>
            <a:r>
              <a:rPr sz="700" spc="7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5</a:t>
            </a:r>
            <a:r>
              <a:rPr sz="700" spc="8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-</a:t>
            </a:r>
            <a:endParaRPr sz="700">
              <a:latin typeface="Gulim"/>
              <a:cs typeface="Guli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0928" y="910343"/>
            <a:ext cx="215392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b="1" spc="5" dirty="0">
                <a:latin typeface="Dotum"/>
                <a:cs typeface="Dotum"/>
              </a:rPr>
              <a:t>10.</a:t>
            </a:r>
            <a:r>
              <a:rPr sz="850" b="1" spc="114" dirty="0">
                <a:latin typeface="Dotum"/>
                <a:cs typeface="Dotum"/>
              </a:rPr>
              <a:t> </a:t>
            </a:r>
            <a:r>
              <a:rPr sz="850" b="1" spc="10" dirty="0">
                <a:latin typeface="Dotum"/>
                <a:cs typeface="Dotum"/>
              </a:rPr>
              <a:t>문의처</a:t>
            </a:r>
            <a:r>
              <a:rPr sz="850" b="1" spc="110" dirty="0">
                <a:latin typeface="Dotum"/>
                <a:cs typeface="Dotum"/>
              </a:rPr>
              <a:t> </a:t>
            </a:r>
            <a:r>
              <a:rPr sz="850" b="1" spc="5" dirty="0">
                <a:latin typeface="Dotum"/>
                <a:cs typeface="Dotum"/>
              </a:rPr>
              <a:t>:</a:t>
            </a:r>
            <a:r>
              <a:rPr sz="850" b="1" spc="120" dirty="0">
                <a:latin typeface="Dotum"/>
                <a:cs typeface="Dotum"/>
              </a:rPr>
              <a:t> </a:t>
            </a:r>
            <a:r>
              <a:rPr sz="850" b="1" spc="5" dirty="0">
                <a:latin typeface="Dotum"/>
                <a:cs typeface="Dotum"/>
              </a:rPr>
              <a:t>태평양아시아협회</a:t>
            </a:r>
            <a:r>
              <a:rPr sz="850" b="1" spc="125" dirty="0">
                <a:latin typeface="Dotum"/>
                <a:cs typeface="Dotum"/>
              </a:rPr>
              <a:t> </a:t>
            </a:r>
            <a:r>
              <a:rPr sz="850" b="1" spc="5" dirty="0">
                <a:latin typeface="Dotum"/>
                <a:cs typeface="Dotum"/>
              </a:rPr>
              <a:t>사업운영실</a:t>
            </a:r>
            <a:endParaRPr sz="850">
              <a:latin typeface="Dotum"/>
              <a:cs typeface="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9014" y="1041641"/>
            <a:ext cx="252729" cy="37020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31445" indent="-118745">
              <a:lnSpc>
                <a:spcPct val="100000"/>
              </a:lnSpc>
              <a:spcBef>
                <a:spcPts val="434"/>
              </a:spcBef>
              <a:buChar char="o"/>
              <a:tabLst>
                <a:tab pos="131445" algn="l"/>
              </a:tabLst>
            </a:pPr>
            <a:r>
              <a:rPr sz="850" dirty="0">
                <a:latin typeface="Dotum"/>
                <a:cs typeface="Dotum"/>
              </a:rPr>
              <a:t>주</a:t>
            </a:r>
            <a:endParaRPr sz="850">
              <a:latin typeface="Dotum"/>
              <a:cs typeface="Dotum"/>
            </a:endParaRPr>
          </a:p>
          <a:p>
            <a:pPr marL="131445" indent="-118745">
              <a:lnSpc>
                <a:spcPct val="100000"/>
              </a:lnSpc>
              <a:spcBef>
                <a:spcPts val="335"/>
              </a:spcBef>
              <a:buChar char="o"/>
              <a:tabLst>
                <a:tab pos="131445" algn="l"/>
              </a:tabLst>
            </a:pPr>
            <a:r>
              <a:rPr sz="850" dirty="0">
                <a:latin typeface="Dotum"/>
                <a:cs typeface="Dotum"/>
              </a:rPr>
              <a:t>전</a:t>
            </a:r>
            <a:endParaRPr sz="850">
              <a:latin typeface="Dotum"/>
              <a:cs typeface="Dot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7447" y="1041641"/>
            <a:ext cx="3053715" cy="370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2900"/>
              </a:lnSpc>
              <a:spcBef>
                <a:spcPts val="100"/>
              </a:spcBef>
            </a:pPr>
            <a:r>
              <a:rPr sz="850" dirty="0">
                <a:latin typeface="Dotum"/>
                <a:cs typeface="Dotum"/>
              </a:rPr>
              <a:t>소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10" dirty="0">
                <a:latin typeface="Dotum"/>
                <a:cs typeface="Dotum"/>
              </a:rPr>
              <a:t>(05702)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서울시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송파구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spc="-10" dirty="0">
                <a:latin typeface="Dotum"/>
                <a:cs typeface="Dotum"/>
              </a:rPr>
              <a:t>중대로23길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17,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spc="-10" dirty="0">
                <a:latin typeface="Dotum"/>
                <a:cs typeface="Dotum"/>
              </a:rPr>
              <a:t>베니스타워</a:t>
            </a:r>
            <a:r>
              <a:rPr sz="850" spc="12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8층 </a:t>
            </a:r>
            <a:r>
              <a:rPr sz="850" spc="-27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화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spc="-10" dirty="0">
                <a:latin typeface="Dotum"/>
                <a:cs typeface="Dotum"/>
              </a:rPr>
              <a:t>02-563-4123</a:t>
            </a:r>
            <a:endParaRPr sz="850">
              <a:latin typeface="Dotum"/>
              <a:cs typeface="Dot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9014" y="1387402"/>
            <a:ext cx="1858645" cy="37020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31445" indent="-118745">
              <a:lnSpc>
                <a:spcPct val="100000"/>
              </a:lnSpc>
              <a:spcBef>
                <a:spcPts val="434"/>
              </a:spcBef>
              <a:buChar char="o"/>
              <a:tabLst>
                <a:tab pos="131445" algn="l"/>
              </a:tabLst>
            </a:pPr>
            <a:r>
              <a:rPr sz="850" dirty="0">
                <a:latin typeface="Dotum"/>
                <a:cs typeface="Dotum"/>
              </a:rPr>
              <a:t>이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메</a:t>
            </a:r>
            <a:r>
              <a:rPr sz="850" spc="13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일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spc="-10" dirty="0">
                <a:latin typeface="Dotum"/>
                <a:cs typeface="Dotum"/>
                <a:hlinkClick r:id="rId2"/>
              </a:rPr>
              <a:t>pasyouth@hanmail.net</a:t>
            </a:r>
            <a:endParaRPr sz="850">
              <a:latin typeface="Dotum"/>
              <a:cs typeface="Dotum"/>
            </a:endParaRPr>
          </a:p>
          <a:p>
            <a:pPr marL="131445" indent="-118745">
              <a:lnSpc>
                <a:spcPct val="100000"/>
              </a:lnSpc>
              <a:spcBef>
                <a:spcPts val="335"/>
              </a:spcBef>
              <a:buChar char="o"/>
              <a:tabLst>
                <a:tab pos="131445" algn="l"/>
              </a:tabLst>
            </a:pPr>
            <a:r>
              <a:rPr sz="850" spc="-10" dirty="0">
                <a:latin typeface="Dotum"/>
                <a:cs typeface="Dotum"/>
              </a:rPr>
              <a:t>홈페이지</a:t>
            </a:r>
            <a:r>
              <a:rPr sz="850" spc="10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spc="-10" dirty="0">
                <a:latin typeface="Dotum"/>
                <a:cs typeface="Dotum"/>
                <a:hlinkClick r:id="rId3"/>
              </a:rPr>
              <a:t>www.pas.or.kr</a:t>
            </a:r>
            <a:endParaRPr sz="850">
              <a:latin typeface="Dotum"/>
              <a:cs typeface="Dotum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723978" y="382320"/>
            <a:ext cx="4650740" cy="640080"/>
            <a:chOff x="5723978" y="382320"/>
            <a:chExt cx="4650740" cy="64008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23978" y="382320"/>
              <a:ext cx="4574527" cy="38384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23978" y="766165"/>
              <a:ext cx="4650727" cy="25589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7882135" y="7089862"/>
            <a:ext cx="28003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latin typeface="Gulim"/>
                <a:cs typeface="Gulim"/>
              </a:rPr>
              <a:t>-</a:t>
            </a:r>
            <a:r>
              <a:rPr sz="700" spc="7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6</a:t>
            </a:r>
            <a:r>
              <a:rPr sz="700" spc="8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-</a:t>
            </a:r>
            <a:endParaRPr sz="700">
              <a:latin typeface="Gulim"/>
              <a:cs typeface="Gulim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51339" y="779350"/>
            <a:ext cx="1318260" cy="22097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30200" algn="l"/>
              </a:tabLst>
            </a:pPr>
            <a:r>
              <a:rPr sz="1250" b="1" spc="-135" dirty="0">
                <a:solidFill>
                  <a:srgbClr val="FFFFFF"/>
                </a:solidFill>
                <a:latin typeface="Malgun Gothic"/>
                <a:cs typeface="Malgun Gothic"/>
              </a:rPr>
              <a:t>Ⅱ	</a:t>
            </a:r>
            <a:r>
              <a:rPr sz="1250" b="1" spc="30" dirty="0">
                <a:latin typeface="Malgun Gothic"/>
                <a:cs typeface="Malgun Gothic"/>
              </a:rPr>
              <a:t>활</a:t>
            </a:r>
            <a:r>
              <a:rPr sz="1250" b="1" spc="15" dirty="0">
                <a:latin typeface="Malgun Gothic"/>
                <a:cs typeface="Malgun Gothic"/>
              </a:rPr>
              <a:t>동</a:t>
            </a:r>
            <a:r>
              <a:rPr sz="1250" b="1" spc="30" dirty="0">
                <a:latin typeface="Malgun Gothic"/>
                <a:cs typeface="Malgun Gothic"/>
              </a:rPr>
              <a:t>세</a:t>
            </a:r>
            <a:r>
              <a:rPr sz="1250" b="1" spc="15" dirty="0">
                <a:latin typeface="Malgun Gothic"/>
                <a:cs typeface="Malgun Gothic"/>
              </a:rPr>
              <a:t>부</a:t>
            </a:r>
            <a:r>
              <a:rPr sz="1250" b="1" spc="30" dirty="0">
                <a:latin typeface="Malgun Gothic"/>
                <a:cs typeface="Malgun Gothic"/>
              </a:rPr>
              <a:t>사항</a:t>
            </a:r>
            <a:endParaRPr sz="1250">
              <a:latin typeface="Malgun Gothic"/>
              <a:cs typeface="Malgun Gothic"/>
            </a:endParaRPr>
          </a:p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5722454" y="1163713"/>
          <a:ext cx="4608193" cy="42618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955"/>
                <a:gridCol w="2566670"/>
                <a:gridCol w="655954"/>
                <a:gridCol w="300989"/>
                <a:gridCol w="428625"/>
              </a:tblGrid>
              <a:tr h="239141">
                <a:tc>
                  <a:txBody>
                    <a:bodyPr/>
                    <a:lstStyle/>
                    <a:p>
                      <a:pPr marL="54610">
                        <a:lnSpc>
                          <a:spcPts val="869"/>
                        </a:lnSpc>
                      </a:pPr>
                      <a:r>
                        <a:rPr sz="750" b="1" spc="-40" dirty="0">
                          <a:latin typeface="Malgun Gothic"/>
                          <a:cs typeface="Malgun Gothic"/>
                        </a:rPr>
                        <a:t>국가</a:t>
                      </a:r>
                      <a:r>
                        <a:rPr sz="750" b="1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50" b="1" spc="-30" dirty="0">
                          <a:latin typeface="Malgun Gothic"/>
                          <a:cs typeface="Malgun Gothic"/>
                        </a:rPr>
                        <a:t>및</a:t>
                      </a:r>
                      <a:r>
                        <a:rPr sz="750" b="1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50" b="1" spc="-35" dirty="0">
                          <a:latin typeface="Malgun Gothic"/>
                          <a:cs typeface="Malgun Gothic"/>
                        </a:rPr>
                        <a:t>지역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  <a:p>
                      <a:pPr marL="92710">
                        <a:lnSpc>
                          <a:spcPts val="840"/>
                        </a:lnSpc>
                        <a:spcBef>
                          <a:spcPts val="70"/>
                        </a:spcBef>
                      </a:pPr>
                      <a:r>
                        <a:rPr sz="750" b="1" spc="-35" dirty="0">
                          <a:latin typeface="Malgun Gothic"/>
                          <a:cs typeface="Malgun Gothic"/>
                        </a:rPr>
                        <a:t>(교류</a:t>
                      </a:r>
                      <a:r>
                        <a:rPr sz="750" b="1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50" b="1" spc="-40" dirty="0">
                          <a:latin typeface="Malgun Gothic"/>
                          <a:cs typeface="Malgun Gothic"/>
                        </a:rPr>
                        <a:t>기관)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50" b="1" spc="-35" dirty="0">
                          <a:latin typeface="Malgun Gothic"/>
                          <a:cs typeface="Malgun Gothic"/>
                        </a:rPr>
                        <a:t>세부사항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50" b="1" spc="-35" dirty="0">
                          <a:latin typeface="Malgun Gothic"/>
                          <a:cs typeface="Malgun Gothic"/>
                        </a:rPr>
                        <a:t>파견일정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ts val="869"/>
                        </a:lnSpc>
                      </a:pPr>
                      <a:r>
                        <a:rPr sz="750" b="1" spc="-35" dirty="0">
                          <a:latin typeface="Malgun Gothic"/>
                          <a:cs typeface="Malgun Gothic"/>
                        </a:rPr>
                        <a:t>인원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  <a:p>
                      <a:pPr marL="74295">
                        <a:lnSpc>
                          <a:spcPts val="840"/>
                        </a:lnSpc>
                        <a:spcBef>
                          <a:spcPts val="70"/>
                        </a:spcBef>
                      </a:pPr>
                      <a:r>
                        <a:rPr sz="750" b="1" spc="-35" dirty="0">
                          <a:latin typeface="Malgun Gothic"/>
                          <a:cs typeface="Malgun Gothic"/>
                        </a:rPr>
                        <a:t>(명)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50" b="1" spc="-35" dirty="0">
                          <a:latin typeface="Malgun Gothic"/>
                          <a:cs typeface="Malgun Gothic"/>
                        </a:rPr>
                        <a:t>비고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5D5D5"/>
                    </a:solidFill>
                  </a:tcPr>
                </a:tc>
              </a:tr>
              <a:tr h="11225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1120" marR="64769" indent="1270" algn="ctr">
                        <a:lnSpc>
                          <a:spcPct val="118500"/>
                        </a:lnSpc>
                        <a:spcBef>
                          <a:spcPts val="5"/>
                        </a:spcBef>
                      </a:pPr>
                      <a:r>
                        <a:rPr sz="700" dirty="0">
                          <a:latin typeface="Dotum"/>
                          <a:cs typeface="Dotum"/>
                        </a:rPr>
                        <a:t>인도네시아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5" dirty="0">
                          <a:latin typeface="Dotum"/>
                          <a:cs typeface="Dotum"/>
                        </a:rPr>
                        <a:t>자카르타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5" dirty="0">
                          <a:latin typeface="Dotum"/>
                          <a:cs typeface="Dotum"/>
                        </a:rPr>
                        <a:t>(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국</a:t>
                      </a:r>
                      <a:r>
                        <a:rPr sz="700" spc="-15" dirty="0">
                          <a:latin typeface="Dotum"/>
                          <a:cs typeface="Dotum"/>
                        </a:rPr>
                        <a:t>립대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학</a:t>
                      </a:r>
                      <a:r>
                        <a:rPr sz="700" spc="-15" dirty="0">
                          <a:latin typeface="Dotum"/>
                          <a:cs typeface="Dotum"/>
                        </a:rPr>
                        <a:t>교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)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484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활동내용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교육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봉사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: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한국어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교육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문화교류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: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상호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문화교류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10" dirty="0">
                          <a:latin typeface="Dotum"/>
                          <a:cs typeface="Dotum"/>
                        </a:rPr>
                        <a:t>코로나</a:t>
                      </a:r>
                      <a:r>
                        <a:rPr sz="700" spc="10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19</a:t>
                      </a:r>
                      <a:r>
                        <a:rPr sz="700" spc="114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관련</a:t>
                      </a:r>
                      <a:r>
                        <a:rPr sz="700" spc="114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교육</a:t>
                      </a:r>
                      <a:r>
                        <a:rPr sz="700" spc="114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:</a:t>
                      </a:r>
                      <a:r>
                        <a:rPr sz="700" spc="12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생활수칙,</a:t>
                      </a:r>
                      <a:r>
                        <a:rPr sz="700" spc="114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예방행동수칙</a:t>
                      </a:r>
                      <a:r>
                        <a:rPr sz="700" spc="12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등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160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활동기관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인도네시아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국립대학교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한국어과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140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활동대상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10" dirty="0">
                          <a:latin typeface="Dotum"/>
                          <a:cs typeface="Dotum"/>
                        </a:rPr>
                        <a:t>한국어</a:t>
                      </a:r>
                      <a:r>
                        <a:rPr sz="700" spc="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전공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대학생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45명</a:t>
                      </a:r>
                      <a:r>
                        <a:rPr sz="700" spc="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이상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61594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sz="700" spc="-55" dirty="0">
                          <a:latin typeface="Dotum"/>
                          <a:cs typeface="Dotum"/>
                        </a:rPr>
                        <a:t>2021.7.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186690" marR="180340" indent="635" algn="ctr">
                        <a:lnSpc>
                          <a:spcPct val="118500"/>
                        </a:lnSpc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~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65" dirty="0">
                          <a:latin typeface="Dotum"/>
                          <a:cs typeface="Dotum"/>
                        </a:rPr>
                        <a:t>20</a:t>
                      </a:r>
                      <a:r>
                        <a:rPr sz="700" spc="-80" dirty="0">
                          <a:latin typeface="Dotum"/>
                          <a:cs typeface="Dotum"/>
                        </a:rPr>
                        <a:t>2</a:t>
                      </a:r>
                      <a:r>
                        <a:rPr sz="700" spc="-65" dirty="0">
                          <a:latin typeface="Dotum"/>
                          <a:cs typeface="Dotum"/>
                        </a:rPr>
                        <a:t>1</a:t>
                      </a:r>
                      <a:r>
                        <a:rPr sz="700" spc="-50" dirty="0">
                          <a:latin typeface="Dotum"/>
                          <a:cs typeface="Dotum"/>
                        </a:rPr>
                        <a:t>.</a:t>
                      </a:r>
                      <a:r>
                        <a:rPr sz="700" spc="-65" dirty="0">
                          <a:latin typeface="Dotum"/>
                          <a:cs typeface="Dotum"/>
                        </a:rPr>
                        <a:t>8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.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15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60325" marR="52069" indent="-635" algn="ctr">
                        <a:lnSpc>
                          <a:spcPct val="118200"/>
                        </a:lnSpc>
                      </a:pPr>
                      <a:r>
                        <a:rPr sz="700" spc="-95" dirty="0">
                          <a:latin typeface="Dotum"/>
                          <a:cs typeface="Dotum"/>
                        </a:rPr>
                        <a:t>한국어 </a:t>
                      </a:r>
                      <a:r>
                        <a:rPr sz="700" spc="-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160" dirty="0">
                          <a:latin typeface="Dotum"/>
                          <a:cs typeface="Dotum"/>
                        </a:rPr>
                        <a:t>특</a:t>
                      </a:r>
                      <a:r>
                        <a:rPr sz="700" spc="-145" dirty="0">
                          <a:latin typeface="Dotum"/>
                          <a:cs typeface="Dotum"/>
                        </a:rPr>
                        <a:t>화교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육 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및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145" dirty="0">
                          <a:latin typeface="Dotum"/>
                          <a:cs typeface="Dotum"/>
                        </a:rPr>
                        <a:t>코로</a:t>
                      </a:r>
                      <a:r>
                        <a:rPr sz="700" spc="-160" dirty="0">
                          <a:latin typeface="Dotum"/>
                          <a:cs typeface="Dotum"/>
                        </a:rPr>
                        <a:t>나</a:t>
                      </a:r>
                      <a:r>
                        <a:rPr sz="700" spc="-80" dirty="0">
                          <a:latin typeface="Dotum"/>
                          <a:cs typeface="Dotum"/>
                        </a:rPr>
                        <a:t>1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9  </a:t>
                      </a:r>
                      <a:r>
                        <a:rPr sz="700" spc="-160" dirty="0">
                          <a:latin typeface="Dotum"/>
                          <a:cs typeface="Dotum"/>
                        </a:rPr>
                        <a:t>예</a:t>
                      </a:r>
                      <a:r>
                        <a:rPr sz="700" spc="-145" dirty="0">
                          <a:latin typeface="Dotum"/>
                          <a:cs typeface="Dotum"/>
                        </a:rPr>
                        <a:t>방교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육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241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54610" marR="48260" indent="-635" algn="ctr">
                        <a:lnSpc>
                          <a:spcPct val="118500"/>
                        </a:lnSpc>
                        <a:spcBef>
                          <a:spcPts val="409"/>
                        </a:spcBef>
                      </a:pPr>
                      <a:r>
                        <a:rPr sz="700" spc="-35" dirty="0">
                          <a:latin typeface="Dotum"/>
                          <a:cs typeface="Dotum"/>
                        </a:rPr>
                        <a:t>몽골 </a:t>
                      </a:r>
                      <a:r>
                        <a:rPr sz="700" spc="-3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60" dirty="0">
                          <a:latin typeface="Dotum"/>
                          <a:cs typeface="Dotum"/>
                        </a:rPr>
                        <a:t>울란바타르 </a:t>
                      </a:r>
                      <a:r>
                        <a:rPr sz="700" spc="-5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30" dirty="0">
                          <a:latin typeface="Dotum"/>
                          <a:cs typeface="Dotum"/>
                        </a:rPr>
                        <a:t>(</a:t>
                      </a:r>
                      <a:r>
                        <a:rPr sz="700" spc="-75" dirty="0">
                          <a:latin typeface="Dotum"/>
                          <a:cs typeface="Dotum"/>
                        </a:rPr>
                        <a:t>과학</a:t>
                      </a:r>
                      <a:r>
                        <a:rPr sz="700" spc="-85" dirty="0">
                          <a:latin typeface="Dotum"/>
                          <a:cs typeface="Dotum"/>
                        </a:rPr>
                        <a:t>기</a:t>
                      </a:r>
                      <a:r>
                        <a:rPr sz="700" spc="-75" dirty="0">
                          <a:latin typeface="Dotum"/>
                          <a:cs typeface="Dotum"/>
                        </a:rPr>
                        <a:t>술</a:t>
                      </a:r>
                      <a:r>
                        <a:rPr sz="700" spc="-85" dirty="0">
                          <a:latin typeface="Dotum"/>
                          <a:cs typeface="Dotum"/>
                        </a:rPr>
                        <a:t>대</a:t>
                      </a:r>
                      <a:r>
                        <a:rPr sz="700" spc="-75" dirty="0">
                          <a:latin typeface="Dotum"/>
                          <a:cs typeface="Dotum"/>
                        </a:rPr>
                        <a:t>학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)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500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활동내용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교육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봉사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: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한국어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교육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문화교류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: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상호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문화교류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55270" lvl="1" indent="-12065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55904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코로나 </a:t>
                      </a:r>
                      <a:r>
                        <a:rPr sz="700" spc="5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19 </a:t>
                      </a:r>
                      <a:r>
                        <a:rPr sz="700" spc="5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관련 </a:t>
                      </a:r>
                      <a:r>
                        <a:rPr sz="700" spc="4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교육 </a:t>
                      </a:r>
                      <a:r>
                        <a:rPr sz="700" spc="4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:</a:t>
                      </a:r>
                      <a:r>
                        <a:rPr sz="700" spc="2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생활수칙, </a:t>
                      </a:r>
                      <a:r>
                        <a:rPr sz="700" spc="6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예방행동수칙 </a:t>
                      </a:r>
                      <a:r>
                        <a:rPr sz="700" spc="6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등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145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활동기관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인도네시아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국립대학교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한국어과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활동대상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10" dirty="0">
                          <a:latin typeface="Dotum"/>
                          <a:cs typeface="Dotum"/>
                        </a:rPr>
                        <a:t>한국어</a:t>
                      </a:r>
                      <a:r>
                        <a:rPr sz="700" spc="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전공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대학생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45명</a:t>
                      </a:r>
                      <a:r>
                        <a:rPr sz="700" spc="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이상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635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700" spc="-55" dirty="0">
                          <a:latin typeface="Dotum"/>
                          <a:cs typeface="Dotum"/>
                        </a:rPr>
                        <a:t>2021.7.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186690" marR="180340" indent="635" algn="ctr">
                        <a:lnSpc>
                          <a:spcPct val="118500"/>
                        </a:lnSpc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~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65" dirty="0">
                          <a:latin typeface="Dotum"/>
                          <a:cs typeface="Dotum"/>
                        </a:rPr>
                        <a:t>20</a:t>
                      </a:r>
                      <a:r>
                        <a:rPr sz="700" spc="-80" dirty="0">
                          <a:latin typeface="Dotum"/>
                          <a:cs typeface="Dotum"/>
                        </a:rPr>
                        <a:t>2</a:t>
                      </a:r>
                      <a:r>
                        <a:rPr sz="700" spc="-65" dirty="0">
                          <a:latin typeface="Dotum"/>
                          <a:cs typeface="Dotum"/>
                        </a:rPr>
                        <a:t>1</a:t>
                      </a:r>
                      <a:r>
                        <a:rPr sz="700" spc="-50" dirty="0">
                          <a:latin typeface="Dotum"/>
                          <a:cs typeface="Dotum"/>
                        </a:rPr>
                        <a:t>.</a:t>
                      </a:r>
                      <a:r>
                        <a:rPr sz="700" spc="-65" dirty="0">
                          <a:latin typeface="Dotum"/>
                          <a:cs typeface="Dotum"/>
                        </a:rPr>
                        <a:t>8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.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15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60325" marR="52069" indent="-635" algn="ctr">
                        <a:lnSpc>
                          <a:spcPct val="118500"/>
                        </a:lnSpc>
                      </a:pPr>
                      <a:r>
                        <a:rPr sz="700" spc="-95" dirty="0">
                          <a:latin typeface="Dotum"/>
                          <a:cs typeface="Dotum"/>
                        </a:rPr>
                        <a:t>한국어 </a:t>
                      </a:r>
                      <a:r>
                        <a:rPr sz="700" spc="-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160" dirty="0">
                          <a:latin typeface="Dotum"/>
                          <a:cs typeface="Dotum"/>
                        </a:rPr>
                        <a:t>특</a:t>
                      </a:r>
                      <a:r>
                        <a:rPr sz="700" spc="-145" dirty="0">
                          <a:latin typeface="Dotum"/>
                          <a:cs typeface="Dotum"/>
                        </a:rPr>
                        <a:t>화교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육 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및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145" dirty="0">
                          <a:latin typeface="Dotum"/>
                          <a:cs typeface="Dotum"/>
                        </a:rPr>
                        <a:t>코로</a:t>
                      </a:r>
                      <a:r>
                        <a:rPr sz="700" spc="-160" dirty="0">
                          <a:latin typeface="Dotum"/>
                          <a:cs typeface="Dotum"/>
                        </a:rPr>
                        <a:t>나</a:t>
                      </a:r>
                      <a:r>
                        <a:rPr sz="700" spc="-80" dirty="0">
                          <a:latin typeface="Dotum"/>
                          <a:cs typeface="Dotum"/>
                        </a:rPr>
                        <a:t>1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9  </a:t>
                      </a:r>
                      <a:r>
                        <a:rPr sz="700" spc="-160" dirty="0">
                          <a:latin typeface="Dotum"/>
                          <a:cs typeface="Dotum"/>
                        </a:rPr>
                        <a:t>예</a:t>
                      </a:r>
                      <a:r>
                        <a:rPr sz="700" spc="-145" dirty="0">
                          <a:latin typeface="Dotum"/>
                          <a:cs typeface="Dotum"/>
                        </a:rPr>
                        <a:t>방교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육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75372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54610" marR="48260" indent="60325">
                        <a:lnSpc>
                          <a:spcPct val="237000"/>
                        </a:lnSpc>
                      </a:pPr>
                      <a:r>
                        <a:rPr sz="700" spc="-35" dirty="0">
                          <a:latin typeface="Dotum"/>
                          <a:cs typeface="Dotum"/>
                        </a:rPr>
                        <a:t>카자흐스탄 </a:t>
                      </a:r>
                      <a:r>
                        <a:rPr sz="700" spc="-30" dirty="0">
                          <a:latin typeface="Dotum"/>
                          <a:cs typeface="Dotum"/>
                        </a:rPr>
                        <a:t> (</a:t>
                      </a:r>
                      <a:r>
                        <a:rPr sz="700" spc="-75" dirty="0">
                          <a:latin typeface="Dotum"/>
                          <a:cs typeface="Dotum"/>
                        </a:rPr>
                        <a:t>혁신</a:t>
                      </a:r>
                      <a:r>
                        <a:rPr sz="700" spc="-85" dirty="0">
                          <a:latin typeface="Dotum"/>
                          <a:cs typeface="Dotum"/>
                        </a:rPr>
                        <a:t>인</a:t>
                      </a:r>
                      <a:r>
                        <a:rPr sz="700" spc="-75" dirty="0">
                          <a:latin typeface="Dotum"/>
                          <a:cs typeface="Dotum"/>
                        </a:rPr>
                        <a:t>문</a:t>
                      </a:r>
                      <a:r>
                        <a:rPr sz="700" spc="-85" dirty="0">
                          <a:latin typeface="Dotum"/>
                          <a:cs typeface="Dotum"/>
                        </a:rPr>
                        <a:t>대</a:t>
                      </a:r>
                      <a:r>
                        <a:rPr sz="700" spc="-75" dirty="0">
                          <a:latin typeface="Dotum"/>
                          <a:cs typeface="Dotum"/>
                        </a:rPr>
                        <a:t>학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)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305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활동내용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교육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봉사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: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한국어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교육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문화교류</a:t>
                      </a:r>
                      <a:r>
                        <a:rPr sz="700" spc="10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: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상호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문화교류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4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10" dirty="0">
                          <a:latin typeface="Dotum"/>
                          <a:cs typeface="Dotum"/>
                        </a:rPr>
                        <a:t>코로나</a:t>
                      </a:r>
                      <a:r>
                        <a:rPr sz="700" spc="10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19</a:t>
                      </a:r>
                      <a:r>
                        <a:rPr sz="700" spc="114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관련</a:t>
                      </a:r>
                      <a:r>
                        <a:rPr sz="700" spc="114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교육</a:t>
                      </a:r>
                      <a:r>
                        <a:rPr sz="700" spc="114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:</a:t>
                      </a:r>
                      <a:r>
                        <a:rPr sz="700" spc="12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생활수칙,</a:t>
                      </a:r>
                      <a:r>
                        <a:rPr sz="700" spc="114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예방행동수칙</a:t>
                      </a:r>
                      <a:r>
                        <a:rPr sz="700" spc="12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등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활동기관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카자흐스탄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혁신인문대학교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한국어과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활동대상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10" dirty="0">
                          <a:latin typeface="Dotum"/>
                          <a:cs typeface="Dotum"/>
                        </a:rPr>
                        <a:t>한국어</a:t>
                      </a:r>
                      <a:r>
                        <a:rPr sz="700" spc="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전공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대학생</a:t>
                      </a:r>
                      <a:r>
                        <a:rPr sz="700" spc="9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45명</a:t>
                      </a:r>
                      <a:r>
                        <a:rPr sz="700" spc="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이상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387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700" spc="-55" dirty="0">
                          <a:latin typeface="Dotum"/>
                          <a:cs typeface="Dotum"/>
                        </a:rPr>
                        <a:t>2021.7.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186690" marR="180340" indent="635" algn="ctr">
                        <a:lnSpc>
                          <a:spcPct val="118500"/>
                        </a:lnSpc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~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65" dirty="0">
                          <a:latin typeface="Dotum"/>
                          <a:cs typeface="Dotum"/>
                        </a:rPr>
                        <a:t>20</a:t>
                      </a:r>
                      <a:r>
                        <a:rPr sz="700" spc="-80" dirty="0">
                          <a:latin typeface="Dotum"/>
                          <a:cs typeface="Dotum"/>
                        </a:rPr>
                        <a:t>2</a:t>
                      </a:r>
                      <a:r>
                        <a:rPr sz="700" spc="-65" dirty="0">
                          <a:latin typeface="Dotum"/>
                          <a:cs typeface="Dotum"/>
                        </a:rPr>
                        <a:t>1</a:t>
                      </a:r>
                      <a:r>
                        <a:rPr sz="700" spc="-50" dirty="0">
                          <a:latin typeface="Dotum"/>
                          <a:cs typeface="Dotum"/>
                        </a:rPr>
                        <a:t>.</a:t>
                      </a:r>
                      <a:r>
                        <a:rPr sz="700" spc="-65" dirty="0">
                          <a:latin typeface="Dotum"/>
                          <a:cs typeface="Dotum"/>
                        </a:rPr>
                        <a:t>8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.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15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55880" marR="47625" indent="-1905" algn="ctr">
                        <a:lnSpc>
                          <a:spcPct val="118200"/>
                        </a:lnSpc>
                        <a:spcBef>
                          <a:spcPts val="484"/>
                        </a:spcBef>
                      </a:pPr>
                      <a:r>
                        <a:rPr sz="700" spc="-95" dirty="0">
                          <a:latin typeface="Dotum"/>
                          <a:cs typeface="Dotum"/>
                        </a:rPr>
                        <a:t>한국어 </a:t>
                      </a:r>
                      <a:r>
                        <a:rPr sz="700" spc="-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110" dirty="0">
                          <a:latin typeface="Dotum"/>
                          <a:cs typeface="Dotum"/>
                        </a:rPr>
                        <a:t>특화교육 </a:t>
                      </a:r>
                      <a:r>
                        <a:rPr sz="700" spc="-22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및 </a:t>
                      </a:r>
                      <a:r>
                        <a:rPr sz="700" spc="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-145" dirty="0">
                          <a:latin typeface="Dotum"/>
                          <a:cs typeface="Dotum"/>
                        </a:rPr>
                        <a:t>체</a:t>
                      </a:r>
                      <a:r>
                        <a:rPr sz="700" spc="-160" dirty="0">
                          <a:latin typeface="Dotum"/>
                          <a:cs typeface="Dotum"/>
                        </a:rPr>
                        <a:t>육</a:t>
                      </a:r>
                      <a:r>
                        <a:rPr sz="700" spc="-145" dirty="0">
                          <a:latin typeface="Dotum"/>
                          <a:cs typeface="Dotum"/>
                        </a:rPr>
                        <a:t>활동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,  </a:t>
                      </a:r>
                      <a:r>
                        <a:rPr sz="700" spc="-145" dirty="0">
                          <a:latin typeface="Dotum"/>
                          <a:cs typeface="Dotum"/>
                        </a:rPr>
                        <a:t>코로</a:t>
                      </a:r>
                      <a:r>
                        <a:rPr sz="700" spc="-160" dirty="0">
                          <a:latin typeface="Dotum"/>
                          <a:cs typeface="Dotum"/>
                        </a:rPr>
                        <a:t>나</a:t>
                      </a:r>
                      <a:r>
                        <a:rPr sz="700" spc="-80" dirty="0">
                          <a:latin typeface="Dotum"/>
                          <a:cs typeface="Dotum"/>
                        </a:rPr>
                        <a:t>1</a:t>
                      </a:r>
                      <a:r>
                        <a:rPr sz="700" dirty="0">
                          <a:latin typeface="Dotum"/>
                          <a:cs typeface="Dotum"/>
                        </a:rPr>
                        <a:t>9  </a:t>
                      </a:r>
                      <a:r>
                        <a:rPr sz="700" spc="-110" dirty="0">
                          <a:latin typeface="Dotum"/>
                          <a:cs typeface="Dotum"/>
                        </a:rPr>
                        <a:t>예방교육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476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57150">
                        <a:lnSpc>
                          <a:spcPct val="100000"/>
                        </a:lnSpc>
                        <a:spcBef>
                          <a:spcPts val="305"/>
                        </a:spcBef>
                        <a:buChar char="•"/>
                        <a:tabLst>
                          <a:tab pos="10223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전공,</a:t>
                      </a:r>
                      <a:r>
                        <a:rPr sz="700" spc="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특기</a:t>
                      </a:r>
                      <a:r>
                        <a:rPr sz="700" spc="9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요청사항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체육활동,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셀프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건강관리,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체력</a:t>
                      </a:r>
                      <a:r>
                        <a:rPr sz="700" spc="110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관리</a:t>
                      </a:r>
                      <a:endParaRPr sz="700">
                        <a:latin typeface="Dotum"/>
                        <a:cs typeface="Dotum"/>
                      </a:endParaRPr>
                    </a:p>
                    <a:p>
                      <a:pPr marL="232410" lvl="1" indent="-97790">
                        <a:lnSpc>
                          <a:spcPct val="100000"/>
                        </a:lnSpc>
                        <a:spcBef>
                          <a:spcPts val="155"/>
                        </a:spcBef>
                        <a:buChar char="-"/>
                        <a:tabLst>
                          <a:tab pos="233045" algn="l"/>
                        </a:tabLst>
                      </a:pPr>
                      <a:r>
                        <a:rPr sz="700" spc="5" dirty="0">
                          <a:latin typeface="Dotum"/>
                          <a:cs typeface="Dotum"/>
                        </a:rPr>
                        <a:t>홈</a:t>
                      </a:r>
                      <a:r>
                        <a:rPr sz="700" spc="75" dirty="0">
                          <a:latin typeface="Dotum"/>
                          <a:cs typeface="Dotum"/>
                        </a:rPr>
                        <a:t> </a:t>
                      </a:r>
                      <a:r>
                        <a:rPr sz="700" spc="5" dirty="0">
                          <a:latin typeface="Dotum"/>
                          <a:cs typeface="Dotum"/>
                        </a:rPr>
                        <a:t>트레이닝</a:t>
                      </a:r>
                      <a:endParaRPr sz="700">
                        <a:latin typeface="Dotum"/>
                        <a:cs typeface="Dotum"/>
                      </a:endParaRPr>
                    </a:p>
                  </a:txBody>
                  <a:tcPr marL="0" marR="0" marT="387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5892">
                <a:tc>
                  <a:txBody>
                    <a:bodyPr/>
                    <a:lstStyle/>
                    <a:p>
                      <a:pPr marL="209550">
                        <a:lnSpc>
                          <a:spcPts val="855"/>
                        </a:lnSpc>
                      </a:pPr>
                      <a:r>
                        <a:rPr sz="750" b="1" spc="-35" dirty="0">
                          <a:latin typeface="Malgun Gothic"/>
                          <a:cs typeface="Malgun Gothic"/>
                        </a:rPr>
                        <a:t>3개국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  <a:p>
                      <a:pPr marL="209550">
                        <a:lnSpc>
                          <a:spcPts val="830"/>
                        </a:lnSpc>
                        <a:spcBef>
                          <a:spcPts val="225"/>
                        </a:spcBef>
                      </a:pPr>
                      <a:r>
                        <a:rPr sz="750" b="1" spc="-35" dirty="0">
                          <a:latin typeface="Malgun Gothic"/>
                          <a:cs typeface="Malgun Gothic"/>
                        </a:rPr>
                        <a:t>3개팀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750" b="1" spc="-30" dirty="0">
                          <a:latin typeface="Malgun Gothic"/>
                          <a:cs typeface="Malgun Gothic"/>
                        </a:rPr>
                        <a:t>45</a:t>
                      </a:r>
                      <a:endParaRPr sz="750">
                        <a:latin typeface="Malgun Gothic"/>
                        <a:cs typeface="Malgun Gothic"/>
                      </a:endParaRPr>
                    </a:p>
                  </a:txBody>
                  <a:tcPr marL="0" marR="0" marT="660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3" name="object 13"/>
          <p:cNvSpPr txBox="1"/>
          <p:nvPr/>
        </p:nvSpPr>
        <p:spPr>
          <a:xfrm>
            <a:off x="5711284" y="5454650"/>
            <a:ext cx="4598035" cy="13823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9390" marR="5080" indent="-149225">
              <a:lnSpc>
                <a:spcPct val="136600"/>
              </a:lnSpc>
              <a:spcBef>
                <a:spcPts val="95"/>
              </a:spcBef>
            </a:pPr>
            <a:r>
              <a:rPr sz="850" b="1" dirty="0">
                <a:solidFill>
                  <a:srgbClr val="FF0000"/>
                </a:solidFill>
                <a:latin typeface="Malgun Gothic"/>
                <a:cs typeface="Malgun Gothic"/>
              </a:rPr>
              <a:t>※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상기</a:t>
            </a:r>
            <a:r>
              <a:rPr sz="900" b="1" spc="254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일정은</a:t>
            </a:r>
            <a:r>
              <a:rPr sz="900" b="1" spc="24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현지사정</a:t>
            </a:r>
            <a:r>
              <a:rPr sz="900" b="1" spc="2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및</a:t>
            </a:r>
            <a:r>
              <a:rPr sz="900" b="1" spc="24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팀별</a:t>
            </a:r>
            <a:r>
              <a:rPr sz="900" b="1" spc="2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일정에</a:t>
            </a:r>
            <a:r>
              <a:rPr sz="900" b="1" spc="254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따라</a:t>
            </a:r>
            <a:r>
              <a:rPr sz="900" b="1" spc="24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다소</a:t>
            </a:r>
            <a:r>
              <a:rPr sz="900" b="1" spc="2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조정될</a:t>
            </a:r>
            <a:r>
              <a:rPr sz="900" b="1" spc="24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수</a:t>
            </a:r>
            <a:r>
              <a:rPr sz="900" b="1" spc="2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15" dirty="0">
                <a:solidFill>
                  <a:srgbClr val="FF0000"/>
                </a:solidFill>
                <a:latin typeface="Malgun Gothic"/>
                <a:cs typeface="Malgun Gothic"/>
              </a:rPr>
              <a:t>있으며,</a:t>
            </a:r>
            <a:r>
              <a:rPr sz="900" b="1" spc="24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현지사정</a:t>
            </a:r>
            <a:r>
              <a:rPr sz="900" b="1" spc="2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및 </a:t>
            </a:r>
            <a:r>
              <a:rPr sz="900" b="1" spc="-30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코로나</a:t>
            </a:r>
            <a:r>
              <a:rPr sz="900" b="1" spc="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15" dirty="0">
                <a:solidFill>
                  <a:srgbClr val="FF0000"/>
                </a:solidFill>
                <a:latin typeface="Malgun Gothic"/>
                <a:cs typeface="Malgun Gothic"/>
              </a:rPr>
              <a:t>19</a:t>
            </a:r>
            <a:r>
              <a:rPr sz="900" b="1" spc="14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상황</a:t>
            </a:r>
            <a:r>
              <a:rPr sz="900" b="1" spc="16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악화</a:t>
            </a:r>
            <a:r>
              <a:rPr sz="900" b="1" spc="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등</a:t>
            </a:r>
            <a:r>
              <a:rPr sz="900" b="1" spc="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문제가</a:t>
            </a:r>
            <a:r>
              <a:rPr sz="900" b="1" spc="16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발생</a:t>
            </a:r>
            <a:r>
              <a:rPr sz="900" b="1" spc="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될</a:t>
            </a:r>
            <a:r>
              <a:rPr sz="900" b="1" spc="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경우</a:t>
            </a:r>
            <a:r>
              <a:rPr sz="900" b="1" spc="16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5" dirty="0">
                <a:solidFill>
                  <a:srgbClr val="FF0000"/>
                </a:solidFill>
                <a:latin typeface="Malgun Gothic"/>
                <a:cs typeface="Malgun Gothic"/>
              </a:rPr>
              <a:t>활동이</a:t>
            </a:r>
            <a:r>
              <a:rPr sz="900" b="1" spc="16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5" dirty="0">
                <a:solidFill>
                  <a:srgbClr val="FF0000"/>
                </a:solidFill>
                <a:latin typeface="Malgun Gothic"/>
                <a:cs typeface="Malgun Gothic"/>
              </a:rPr>
              <a:t>취소될</a:t>
            </a:r>
            <a:r>
              <a:rPr sz="900" b="1" spc="16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수</a:t>
            </a:r>
            <a:r>
              <a:rPr sz="900" b="1" spc="16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25" dirty="0">
                <a:solidFill>
                  <a:srgbClr val="FF0000"/>
                </a:solidFill>
                <a:latin typeface="Malgun Gothic"/>
                <a:cs typeface="Malgun Gothic"/>
              </a:rPr>
              <a:t>있음.</a:t>
            </a:r>
            <a:endParaRPr sz="900" dirty="0">
              <a:latin typeface="Malgun Gothic"/>
              <a:cs typeface="Malgun Gothic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400" dirty="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850" dirty="0">
                <a:latin typeface="Dotum"/>
                <a:cs typeface="Dotum"/>
              </a:rPr>
              <a:t>별첨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1.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2021년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제24기</a:t>
            </a:r>
            <a:r>
              <a:rPr sz="850" spc="14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하계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WFK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PAS청년봉사단(비대면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원격)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지원서</a:t>
            </a:r>
            <a:r>
              <a:rPr sz="850" spc="135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1부</a:t>
            </a:r>
            <a:endParaRPr sz="850" dirty="0">
              <a:latin typeface="Dotum"/>
              <a:cs typeface="Dotum"/>
            </a:endParaRPr>
          </a:p>
          <a:p>
            <a:pPr marL="440055" indent="-158750">
              <a:lnSpc>
                <a:spcPct val="100000"/>
              </a:lnSpc>
              <a:spcBef>
                <a:spcPts val="345"/>
              </a:spcBef>
              <a:buAutoNum type="arabicPeriod" startAt="2"/>
              <a:tabLst>
                <a:tab pos="440690" algn="l"/>
              </a:tabLst>
            </a:pPr>
            <a:r>
              <a:rPr sz="850" dirty="0">
                <a:latin typeface="Dotum"/>
                <a:cs typeface="Dotum"/>
              </a:rPr>
              <a:t>2021년</a:t>
            </a:r>
            <a:r>
              <a:rPr sz="850" spc="11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사회취약계층</a:t>
            </a:r>
            <a:r>
              <a:rPr sz="850" spc="125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기준(안)</a:t>
            </a:r>
            <a:r>
              <a:rPr sz="850" spc="114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1부</a:t>
            </a:r>
            <a:endParaRPr sz="850" dirty="0">
              <a:latin typeface="Dotum"/>
              <a:cs typeface="Dotum"/>
            </a:endParaRPr>
          </a:p>
          <a:p>
            <a:pPr marL="440055" indent="-158750">
              <a:lnSpc>
                <a:spcPct val="100000"/>
              </a:lnSpc>
              <a:spcBef>
                <a:spcPts val="345"/>
              </a:spcBef>
              <a:buAutoNum type="arabicPeriod" startAt="2"/>
              <a:tabLst>
                <a:tab pos="440690" algn="l"/>
              </a:tabLst>
            </a:pPr>
            <a:r>
              <a:rPr sz="850" dirty="0">
                <a:latin typeface="Dotum"/>
                <a:cs typeface="Dotum"/>
              </a:rPr>
              <a:t>부모동의서</a:t>
            </a:r>
            <a:r>
              <a:rPr sz="850" spc="9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1부</a:t>
            </a:r>
            <a:endParaRPr sz="850" dirty="0">
              <a:latin typeface="Dotum"/>
              <a:cs typeface="Dotum"/>
            </a:endParaRPr>
          </a:p>
          <a:p>
            <a:pPr marL="440055" indent="-158750">
              <a:lnSpc>
                <a:spcPct val="100000"/>
              </a:lnSpc>
              <a:spcBef>
                <a:spcPts val="340"/>
              </a:spcBef>
              <a:buAutoNum type="arabicPeriod" startAt="2"/>
              <a:tabLst>
                <a:tab pos="440690" algn="l"/>
                <a:tab pos="2548255" algn="l"/>
              </a:tabLst>
            </a:pPr>
            <a:r>
              <a:rPr sz="850" dirty="0">
                <a:latin typeface="Dotum"/>
                <a:cs typeface="Dotum"/>
              </a:rPr>
              <a:t>개인정보</a:t>
            </a:r>
            <a:r>
              <a:rPr sz="850" spc="16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수집/활용동의서</a:t>
            </a:r>
            <a:r>
              <a:rPr sz="850" spc="160" dirty="0">
                <a:latin typeface="Dotum"/>
                <a:cs typeface="Dotum"/>
              </a:rPr>
              <a:t> </a:t>
            </a:r>
            <a:r>
              <a:rPr sz="850" spc="-5" dirty="0">
                <a:latin typeface="Dotum"/>
                <a:cs typeface="Dotum"/>
              </a:rPr>
              <a:t>1부	</a:t>
            </a:r>
            <a:r>
              <a:rPr sz="850" dirty="0">
                <a:latin typeface="Dotum"/>
                <a:cs typeface="Dotum"/>
              </a:rPr>
              <a:t>끝.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0928" y="726141"/>
            <a:ext cx="4410075" cy="36766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700" dirty="0">
                <a:latin typeface="Dotum"/>
                <a:cs typeface="Dotum"/>
              </a:rPr>
              <a:t>(별첨</a:t>
            </a:r>
            <a:r>
              <a:rPr sz="700" spc="70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1)</a:t>
            </a:r>
            <a:endParaRPr sz="700">
              <a:latin typeface="Dotum"/>
              <a:cs typeface="Dotum"/>
            </a:endParaRPr>
          </a:p>
          <a:p>
            <a:pPr marL="224154">
              <a:lnSpc>
                <a:spcPct val="100000"/>
              </a:lnSpc>
              <a:spcBef>
                <a:spcPts val="225"/>
              </a:spcBef>
            </a:pPr>
            <a:r>
              <a:rPr sz="1250" b="1" spc="25" dirty="0">
                <a:latin typeface="Gulim"/>
                <a:cs typeface="Gulim"/>
              </a:rPr>
              <a:t>2021년</a:t>
            </a:r>
            <a:r>
              <a:rPr sz="1250" b="1" spc="215" dirty="0">
                <a:latin typeface="Gulim"/>
                <a:cs typeface="Gulim"/>
              </a:rPr>
              <a:t> </a:t>
            </a:r>
            <a:r>
              <a:rPr sz="1250" b="1" spc="35" dirty="0">
                <a:latin typeface="Gulim"/>
                <a:cs typeface="Gulim"/>
              </a:rPr>
              <a:t>제24기</a:t>
            </a:r>
            <a:r>
              <a:rPr sz="1250" b="1" spc="215" dirty="0">
                <a:latin typeface="Gulim"/>
                <a:cs typeface="Gulim"/>
              </a:rPr>
              <a:t> </a:t>
            </a:r>
            <a:r>
              <a:rPr sz="1250" b="1" spc="45" dirty="0">
                <a:latin typeface="Gulim"/>
                <a:cs typeface="Gulim"/>
              </a:rPr>
              <a:t>하계</a:t>
            </a:r>
            <a:r>
              <a:rPr sz="1250" b="1" spc="215" dirty="0">
                <a:latin typeface="Gulim"/>
                <a:cs typeface="Gulim"/>
              </a:rPr>
              <a:t> </a:t>
            </a:r>
            <a:r>
              <a:rPr sz="1250" b="1" spc="30" dirty="0">
                <a:latin typeface="Gulim"/>
                <a:cs typeface="Gulim"/>
              </a:rPr>
              <a:t>WFK</a:t>
            </a:r>
            <a:r>
              <a:rPr sz="1250" b="1" spc="229" dirty="0">
                <a:latin typeface="Gulim"/>
                <a:cs typeface="Gulim"/>
              </a:rPr>
              <a:t> </a:t>
            </a:r>
            <a:r>
              <a:rPr sz="1250" b="1" spc="40" dirty="0">
                <a:latin typeface="Gulim"/>
                <a:cs typeface="Gulim"/>
              </a:rPr>
              <a:t>PAS청년봉사단(비대면</a:t>
            </a:r>
            <a:r>
              <a:rPr sz="1250" b="1" spc="215" dirty="0">
                <a:latin typeface="Gulim"/>
                <a:cs typeface="Gulim"/>
              </a:rPr>
              <a:t> </a:t>
            </a:r>
            <a:r>
              <a:rPr sz="1250" b="1" spc="35" dirty="0">
                <a:latin typeface="Gulim"/>
                <a:cs typeface="Gulim"/>
              </a:rPr>
              <a:t>원격)</a:t>
            </a:r>
            <a:endParaRPr sz="1250">
              <a:latin typeface="Gulim"/>
              <a:cs typeface="Guli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56254" y="1085508"/>
            <a:ext cx="1591945" cy="5346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72415">
              <a:lnSpc>
                <a:spcPct val="100000"/>
              </a:lnSpc>
              <a:spcBef>
                <a:spcPts val="110"/>
              </a:spcBef>
              <a:tabLst>
                <a:tab pos="795020" algn="l"/>
                <a:tab pos="1316990" algn="l"/>
              </a:tabLst>
            </a:pPr>
            <a:r>
              <a:rPr sz="2050" b="1" spc="45" dirty="0">
                <a:latin typeface="Gulim"/>
                <a:cs typeface="Gulim"/>
              </a:rPr>
              <a:t>지	원	서</a:t>
            </a:r>
            <a:endParaRPr sz="2050">
              <a:latin typeface="Gulim"/>
              <a:cs typeface="Gulim"/>
            </a:endParaRPr>
          </a:p>
          <a:p>
            <a:pPr marL="161290" indent="-149225">
              <a:lnSpc>
                <a:spcPct val="100000"/>
              </a:lnSpc>
              <a:spcBef>
                <a:spcPts val="630"/>
              </a:spcBef>
              <a:buFont typeface="Gulim"/>
              <a:buChar char="❑"/>
              <a:tabLst>
                <a:tab pos="161925" algn="l"/>
              </a:tabLst>
            </a:pPr>
            <a:r>
              <a:rPr sz="750" spc="25" dirty="0">
                <a:latin typeface="DotumChe"/>
                <a:cs typeface="DotumChe"/>
              </a:rPr>
              <a:t>개인지원</a:t>
            </a:r>
            <a:endParaRPr sz="750">
              <a:latin typeface="DotumChe"/>
              <a:cs typeface="DotumCh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8595" y="1475441"/>
            <a:ext cx="521334" cy="1447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50" spc="30" dirty="0">
                <a:latin typeface="DotumChe"/>
                <a:cs typeface="DotumChe"/>
              </a:rPr>
              <a:t>지원구분</a:t>
            </a:r>
            <a:r>
              <a:rPr sz="750" spc="-65" dirty="0">
                <a:latin typeface="DotumChe"/>
                <a:cs typeface="DotumChe"/>
              </a:rPr>
              <a:t> </a:t>
            </a:r>
            <a:r>
              <a:rPr sz="750" spc="10" dirty="0">
                <a:latin typeface="DotumChe"/>
                <a:cs typeface="DotumChe"/>
              </a:rPr>
              <a:t>:</a:t>
            </a:r>
            <a:endParaRPr sz="750">
              <a:latin typeface="DotumChe"/>
              <a:cs typeface="DotumCh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13828" y="1475441"/>
            <a:ext cx="568960" cy="1447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50" spc="-755" dirty="0">
                <a:solidFill>
                  <a:srgbClr val="0000FF"/>
                </a:solidFill>
                <a:latin typeface="DotumChe"/>
                <a:cs typeface="DotumChe"/>
              </a:rPr>
              <a:t>√</a:t>
            </a:r>
            <a:r>
              <a:rPr sz="750" spc="25" dirty="0">
                <a:solidFill>
                  <a:srgbClr val="0000FF"/>
                </a:solidFill>
                <a:latin typeface="DotumChe"/>
                <a:cs typeface="DotumChe"/>
              </a:rPr>
              <a:t>□</a:t>
            </a:r>
            <a:r>
              <a:rPr sz="750" spc="5" dirty="0">
                <a:solidFill>
                  <a:srgbClr val="0000FF"/>
                </a:solidFill>
                <a:latin typeface="DotumChe"/>
                <a:cs typeface="DotumChe"/>
              </a:rPr>
              <a:t> </a:t>
            </a:r>
            <a:r>
              <a:rPr sz="750" spc="25" dirty="0">
                <a:latin typeface="DotumChe"/>
                <a:cs typeface="DotumChe"/>
              </a:rPr>
              <a:t>학교추천</a:t>
            </a:r>
            <a:endParaRPr sz="750">
              <a:latin typeface="DotumChe"/>
              <a:cs typeface="DotumChe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390480" y="1668646"/>
          <a:ext cx="4462769" cy="46974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3725"/>
                <a:gridCol w="319405"/>
                <a:gridCol w="51434"/>
                <a:gridCol w="62865"/>
                <a:gridCol w="96519"/>
                <a:gridCol w="133984"/>
                <a:gridCol w="301625"/>
                <a:gridCol w="433704"/>
                <a:gridCol w="416560"/>
                <a:gridCol w="90169"/>
                <a:gridCol w="251460"/>
                <a:gridCol w="46355"/>
                <a:gridCol w="39369"/>
                <a:gridCol w="29210"/>
                <a:gridCol w="100964"/>
                <a:gridCol w="33019"/>
                <a:gridCol w="233044"/>
                <a:gridCol w="80644"/>
                <a:gridCol w="38100"/>
                <a:gridCol w="178435"/>
                <a:gridCol w="188595"/>
                <a:gridCol w="187325"/>
                <a:gridCol w="90804"/>
                <a:gridCol w="302895"/>
                <a:gridCol w="162560"/>
              </a:tblGrid>
              <a:tr h="2421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0"/>
                        </a:spcBef>
                        <a:tabLst>
                          <a:tab pos="404495" algn="l"/>
                        </a:tabLst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성	명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120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한글: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영문</a:t>
                      </a:r>
                      <a:r>
                        <a:rPr sz="700" spc="-5" dirty="0">
                          <a:latin typeface="Gulim"/>
                          <a:cs typeface="Gulim"/>
                        </a:rPr>
                        <a:t>(</a:t>
                      </a:r>
                      <a:r>
                        <a:rPr sz="700" b="1" spc="10" dirty="0">
                          <a:latin typeface="Gulim"/>
                          <a:cs typeface="Gulim"/>
                        </a:rPr>
                        <a:t>여</a:t>
                      </a:r>
                      <a:r>
                        <a:rPr sz="700" b="1" dirty="0">
                          <a:latin typeface="Gulim"/>
                          <a:cs typeface="Gulim"/>
                        </a:rPr>
                        <a:t>권과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b="1" spc="10" dirty="0">
                          <a:latin typeface="Gulim"/>
                          <a:cs typeface="Gulim"/>
                        </a:rPr>
                        <a:t>일</a:t>
                      </a:r>
                      <a:r>
                        <a:rPr sz="700" b="1" dirty="0">
                          <a:latin typeface="Gulim"/>
                          <a:cs typeface="Gulim"/>
                        </a:rPr>
                        <a:t>치</a:t>
                      </a:r>
                      <a:r>
                        <a:rPr sz="700" spc="-5" dirty="0">
                          <a:latin typeface="Gulim"/>
                          <a:cs typeface="Gulim"/>
                        </a:rPr>
                        <a:t>)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: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50800">
                        <a:lnSpc>
                          <a:spcPct val="100000"/>
                        </a:lnSpc>
                      </a:pPr>
                      <a:r>
                        <a:rPr sz="700" dirty="0">
                          <a:solidFill>
                            <a:srgbClr val="AEAEAE"/>
                          </a:solidFill>
                          <a:latin typeface="Gulim"/>
                          <a:cs typeface="Gulim"/>
                        </a:rPr>
                        <a:t>사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33350">
                        <a:lnSpc>
                          <a:spcPct val="100000"/>
                        </a:lnSpc>
                      </a:pPr>
                      <a:r>
                        <a:rPr sz="700" dirty="0">
                          <a:solidFill>
                            <a:srgbClr val="AEAEAE"/>
                          </a:solidFill>
                          <a:latin typeface="Gulim"/>
                          <a:cs typeface="Gulim"/>
                        </a:rPr>
                        <a:t>진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60">
                <a:tc rowSpan="2"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학</a:t>
                      </a:r>
                      <a:r>
                        <a:rPr sz="700" spc="7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교/학</a:t>
                      </a:r>
                      <a:r>
                        <a:rPr sz="700" spc="8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과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학교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생년월일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성별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13335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남/여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423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학과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30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404495" algn="l"/>
                        </a:tabLst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주	소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20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(우편번호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42240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)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9476">
                <a:tc rowSpan="2"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570"/>
                        </a:spcBef>
                        <a:tabLst>
                          <a:tab pos="273685" algn="l"/>
                        </a:tabLst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연	락 </a:t>
                      </a:r>
                      <a:r>
                        <a:rPr sz="700" spc="16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처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0165">
                        <a:lnSpc>
                          <a:spcPts val="835"/>
                        </a:lnSpc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휴대폰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 marL="30480">
                        <a:lnSpc>
                          <a:spcPts val="835"/>
                        </a:lnSpc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비상연락처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marL="86995">
                        <a:lnSpc>
                          <a:spcPts val="805"/>
                        </a:lnSpc>
                        <a:spcBef>
                          <a:spcPts val="30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(보호자)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관계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9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94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0165">
                        <a:lnSpc>
                          <a:spcPts val="835"/>
                        </a:lnSpc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이메일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3302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휴대폰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9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74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404495" algn="l"/>
                        </a:tabLst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나	이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7465" marR="29845" indent="89535">
                        <a:lnSpc>
                          <a:spcPts val="1140"/>
                        </a:lnSpc>
                        <a:spcBef>
                          <a:spcPts val="6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여권 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소지여부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274955">
                        <a:lnSpc>
                          <a:spcPct val="100000"/>
                        </a:lnSpc>
                      </a:pPr>
                      <a:r>
                        <a:rPr sz="700" dirty="0">
                          <a:latin typeface="SimSun"/>
                          <a:cs typeface="SimSun"/>
                        </a:rPr>
                        <a:t>〇</a:t>
                      </a:r>
                      <a:endParaRPr sz="700">
                        <a:latin typeface="SimSun"/>
                        <a:cs typeface="SimSun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44450">
                        <a:lnSpc>
                          <a:spcPct val="100000"/>
                        </a:lnSpc>
                      </a:pPr>
                      <a:r>
                        <a:rPr sz="700" dirty="0">
                          <a:latin typeface="Gulim"/>
                          <a:cs typeface="Gulim"/>
                        </a:rPr>
                        <a:t>/</a:t>
                      </a:r>
                      <a:r>
                        <a:rPr sz="700" spc="41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X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381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9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VMS</a:t>
                      </a:r>
                      <a:r>
                        <a:rPr sz="700" spc="6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ID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600" spc="15" dirty="0">
                          <a:latin typeface="Gulim"/>
                          <a:cs typeface="Gulim"/>
                        </a:rPr>
                        <a:t>(www.vms.or.kr가입)</a:t>
                      </a:r>
                      <a:endParaRPr sz="600">
                        <a:latin typeface="Gulim"/>
                        <a:cs typeface="Gulim"/>
                      </a:endParaRPr>
                    </a:p>
                  </a:txBody>
                  <a:tcPr marL="0" marR="0" marT="387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589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  <a:tabLst>
                          <a:tab pos="404495" algn="l"/>
                        </a:tabLst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신	장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cm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7239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2763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체중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7239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R="91440" algn="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700" spc="-5" dirty="0">
                          <a:latin typeface="Gulim"/>
                          <a:cs typeface="Gulim"/>
                        </a:rPr>
                        <a:t>Kg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7239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80645" marR="73025">
                        <a:lnSpc>
                          <a:spcPct val="134200"/>
                        </a:lnSpc>
                        <a:spcBef>
                          <a:spcPts val="5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종  교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7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rowSpan="2" gridSpan="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sz="700" dirty="0">
                          <a:latin typeface="Gulim"/>
                          <a:cs typeface="Gulim"/>
                        </a:rPr>
                        <a:t>병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44450">
                        <a:lnSpc>
                          <a:spcPct val="100000"/>
                        </a:lnSpc>
                      </a:pPr>
                      <a:r>
                        <a:rPr sz="700" dirty="0">
                          <a:latin typeface="Gulim"/>
                          <a:cs typeface="Gulim"/>
                        </a:rPr>
                        <a:t>역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04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혈  </a:t>
                      </a:r>
                      <a:r>
                        <a:rPr sz="700" spc="6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액  </a:t>
                      </a:r>
                      <a:r>
                        <a:rPr sz="700" spc="7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형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27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상의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marL="127635">
                        <a:lnSpc>
                          <a:spcPts val="805"/>
                        </a:lnSpc>
                        <a:spcBef>
                          <a:spcPts val="30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치수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S</a:t>
                      </a:r>
                      <a:r>
                        <a:rPr sz="700" spc="10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/</a:t>
                      </a:r>
                      <a:r>
                        <a:rPr sz="700" spc="10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M</a:t>
                      </a:r>
                      <a:r>
                        <a:rPr sz="700" spc="10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/</a:t>
                      </a:r>
                      <a:r>
                        <a:rPr sz="700" spc="1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L</a:t>
                      </a:r>
                      <a:r>
                        <a:rPr sz="700" spc="9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/</a:t>
                      </a:r>
                      <a:r>
                        <a:rPr sz="700" spc="1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XL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7239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9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40131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지원국가명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rowSpan="2" gridSpan="9"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1순위: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marL="577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2순위: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marL="5778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3순위: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127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28892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700" spc="10" dirty="0">
                          <a:latin typeface="Gulim"/>
                          <a:cs typeface="Gulim"/>
                        </a:rPr>
                        <a:t>외국어</a:t>
                      </a:r>
                      <a:r>
                        <a:rPr sz="700" spc="5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능력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127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기초생활수급대상자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127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8940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9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224790" marR="217170" indent="109220">
                        <a:lnSpc>
                          <a:spcPct val="109900"/>
                        </a:lnSpc>
                        <a:spcBef>
                          <a:spcPts val="140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영어회화 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(상,</a:t>
                      </a:r>
                      <a:r>
                        <a:rPr sz="700" spc="20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중,</a:t>
                      </a:r>
                      <a:r>
                        <a:rPr sz="700" spc="204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하)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1778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dirty="0">
                          <a:latin typeface="SimSun"/>
                          <a:cs typeface="SimSun"/>
                        </a:rPr>
                        <a:t>〇</a:t>
                      </a:r>
                      <a:endParaRPr sz="700">
                        <a:latin typeface="SimSun"/>
                        <a:cs typeface="SimSun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dirty="0">
                          <a:latin typeface="Gulim"/>
                          <a:cs typeface="Gulim"/>
                        </a:rPr>
                        <a:t>X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1423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소유</a:t>
                      </a:r>
                      <a:r>
                        <a:rPr sz="700" spc="6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자격증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rowSpan="2" gridSpan="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116839">
                        <a:lnSpc>
                          <a:spcPts val="800"/>
                        </a:lnSpc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전통예술,</a:t>
                      </a:r>
                      <a:r>
                        <a:rPr sz="700" spc="6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전문분야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82245">
                        <a:lnSpc>
                          <a:spcPts val="800"/>
                        </a:lnSpc>
                      </a:pPr>
                      <a:r>
                        <a:rPr sz="700" spc="-110" dirty="0">
                          <a:latin typeface="Gulim"/>
                          <a:cs typeface="Gulim"/>
                        </a:rPr>
                        <a:t>지원국</a:t>
                      </a:r>
                      <a:r>
                        <a:rPr sz="700" spc="-4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130" dirty="0">
                          <a:latin typeface="Gulim"/>
                          <a:cs typeface="Gulim"/>
                        </a:rPr>
                        <a:t>언어능력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3305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9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537210" algn="l"/>
                        </a:tabLst>
                      </a:pPr>
                      <a:r>
                        <a:rPr sz="700" dirty="0">
                          <a:latin typeface="Gulim"/>
                          <a:cs typeface="Gulim"/>
                        </a:rPr>
                        <a:t>(	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)교육가능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8419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59385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643890" algn="l"/>
                        </a:tabLst>
                      </a:pPr>
                      <a:r>
                        <a:rPr sz="700" dirty="0">
                          <a:latin typeface="Gulim"/>
                          <a:cs typeface="Gulim"/>
                        </a:rPr>
                        <a:t>(	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語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)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marL="197485">
                        <a:lnSpc>
                          <a:spcPts val="805"/>
                        </a:lnSpc>
                        <a:spcBef>
                          <a:spcPts val="85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(상,</a:t>
                      </a:r>
                      <a:r>
                        <a:rPr sz="700" spc="43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중,</a:t>
                      </a:r>
                      <a:r>
                        <a:rPr sz="700" spc="434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하)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15760">
                <a:tc rowSpan="3">
                  <a:txBody>
                    <a:bodyPr/>
                    <a:lstStyle/>
                    <a:p>
                      <a:pPr marL="207010" marR="22225" indent="-177165">
                        <a:lnSpc>
                          <a:spcPct val="109900"/>
                        </a:lnSpc>
                        <a:spcBef>
                          <a:spcPts val="365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PAS</a:t>
                      </a:r>
                      <a:r>
                        <a:rPr sz="700" spc="8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알게</a:t>
                      </a:r>
                      <a:r>
                        <a:rPr sz="700" spc="8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된 </a:t>
                      </a:r>
                      <a:r>
                        <a:rPr sz="700" spc="-2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경로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rowSpan="3" gridSpan="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5"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특이질병</a:t>
                      </a:r>
                      <a:r>
                        <a:rPr sz="700" spc="7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소유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1423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3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9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50165">
                        <a:lnSpc>
                          <a:spcPts val="800"/>
                        </a:lnSpc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유(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1430">
                        <a:lnSpc>
                          <a:spcPts val="800"/>
                        </a:lnSpc>
                      </a:pPr>
                      <a:r>
                        <a:rPr sz="700" dirty="0">
                          <a:latin typeface="Gulim"/>
                          <a:cs typeface="Gulim"/>
                        </a:rPr>
                        <a:t>)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225">
                        <a:lnSpc>
                          <a:spcPts val="800"/>
                        </a:lnSpc>
                      </a:pPr>
                      <a:r>
                        <a:rPr sz="700" dirty="0">
                          <a:latin typeface="Gulim"/>
                          <a:cs typeface="Gulim"/>
                        </a:rPr>
                        <a:t>-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21590">
                        <a:lnSpc>
                          <a:spcPts val="800"/>
                        </a:lnSpc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질병명(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800"/>
                        </a:lnSpc>
                      </a:pPr>
                      <a:r>
                        <a:rPr sz="700" dirty="0">
                          <a:latin typeface="Gulim"/>
                          <a:cs typeface="Gulim"/>
                        </a:rPr>
                        <a:t>)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3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9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968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무(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230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)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3044"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PAS</a:t>
                      </a:r>
                      <a:r>
                        <a:rPr sz="700" spc="7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봉사단</a:t>
                      </a:r>
                      <a:endParaRPr sz="700">
                        <a:latin typeface="Gulim"/>
                        <a:cs typeface="Gulim"/>
                      </a:endParaRPr>
                    </a:p>
                    <a:p>
                      <a:pPr marL="93980">
                        <a:lnSpc>
                          <a:spcPts val="805"/>
                        </a:lnSpc>
                        <a:spcBef>
                          <a:spcPts val="8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참여</a:t>
                      </a:r>
                      <a:r>
                        <a:rPr sz="700" spc="6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경력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794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년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8419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1239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700" dirty="0">
                          <a:latin typeface="Gulim"/>
                          <a:cs typeface="Gulim"/>
                        </a:rPr>
                        <a:t>기(동,</a:t>
                      </a:r>
                      <a:r>
                        <a:rPr sz="700" spc="7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하계)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8419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없음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8419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비</a:t>
                      </a:r>
                      <a:r>
                        <a:rPr sz="700" spc="5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고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58419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660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60325" marR="42545" indent="-12700">
                        <a:lnSpc>
                          <a:spcPct val="109900"/>
                        </a:lnSpc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봉</a:t>
                      </a:r>
                      <a:r>
                        <a:rPr sz="700" spc="9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사</a:t>
                      </a:r>
                      <a:r>
                        <a:rPr sz="700" spc="9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경</a:t>
                      </a:r>
                      <a:r>
                        <a:rPr sz="700" spc="8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력 </a:t>
                      </a:r>
                      <a:r>
                        <a:rPr sz="700" spc="-2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(리더</a:t>
                      </a:r>
                      <a:r>
                        <a:rPr sz="700" spc="5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활동)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2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55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dirty="0">
                          <a:latin typeface="Gulim"/>
                          <a:cs typeface="Gulim"/>
                        </a:rPr>
                        <a:t>지</a:t>
                      </a:r>
                      <a:r>
                        <a:rPr sz="700" spc="-4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원 </a:t>
                      </a:r>
                      <a:r>
                        <a:rPr sz="700" spc="3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동</a:t>
                      </a:r>
                      <a:r>
                        <a:rPr sz="700" spc="-4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기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2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488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봉</a:t>
                      </a:r>
                      <a:r>
                        <a:rPr sz="700" spc="9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사</a:t>
                      </a:r>
                      <a:r>
                        <a:rPr sz="700" spc="10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계</a:t>
                      </a:r>
                      <a:r>
                        <a:rPr sz="700" spc="8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획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2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503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404495" algn="l"/>
                        </a:tabLst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특	기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  <a:tc gridSpan="2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532296" y="6419665"/>
            <a:ext cx="4298950" cy="3333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spc="-55" dirty="0">
                <a:latin typeface="Gulim"/>
                <a:cs typeface="Gulim"/>
              </a:rPr>
              <a:t>(사)태평양아시아협회</a:t>
            </a:r>
            <a:r>
              <a:rPr sz="700" spc="15" dirty="0">
                <a:latin typeface="Gulim"/>
                <a:cs typeface="Gulim"/>
              </a:rPr>
              <a:t> </a:t>
            </a:r>
            <a:r>
              <a:rPr sz="700" spc="-35" dirty="0">
                <a:latin typeface="Gulim"/>
                <a:cs typeface="Gulim"/>
              </a:rPr>
              <a:t>TEL.02)563-4123~4</a:t>
            </a:r>
            <a:r>
              <a:rPr sz="700" spc="4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/</a:t>
            </a:r>
            <a:r>
              <a:rPr sz="700" spc="60" dirty="0">
                <a:latin typeface="Gulim"/>
                <a:cs typeface="Gulim"/>
              </a:rPr>
              <a:t> </a:t>
            </a:r>
            <a:r>
              <a:rPr sz="700" spc="-35" dirty="0">
                <a:latin typeface="Gulim"/>
                <a:cs typeface="Gulim"/>
              </a:rPr>
              <a:t>FAX.02)563-4126</a:t>
            </a:r>
            <a:r>
              <a:rPr sz="700" spc="375" dirty="0">
                <a:latin typeface="Gulim"/>
                <a:cs typeface="Gulim"/>
              </a:rPr>
              <a:t> </a:t>
            </a:r>
            <a:r>
              <a:rPr sz="700" spc="-45" dirty="0">
                <a:latin typeface="Gulim"/>
                <a:cs typeface="Gulim"/>
              </a:rPr>
              <a:t>서울시</a:t>
            </a:r>
            <a:r>
              <a:rPr sz="700" spc="20" dirty="0">
                <a:latin typeface="Gulim"/>
                <a:cs typeface="Gulim"/>
              </a:rPr>
              <a:t> </a:t>
            </a:r>
            <a:r>
              <a:rPr sz="700" spc="-40" dirty="0">
                <a:latin typeface="Gulim"/>
                <a:cs typeface="Gulim"/>
              </a:rPr>
              <a:t>송파구</a:t>
            </a:r>
            <a:r>
              <a:rPr sz="700" spc="20" dirty="0">
                <a:latin typeface="Gulim"/>
                <a:cs typeface="Gulim"/>
              </a:rPr>
              <a:t> </a:t>
            </a:r>
            <a:r>
              <a:rPr sz="700" spc="-45" dirty="0">
                <a:latin typeface="Gulim"/>
                <a:cs typeface="Gulim"/>
              </a:rPr>
              <a:t>중대로23길</a:t>
            </a:r>
            <a:r>
              <a:rPr sz="700" spc="20" dirty="0">
                <a:latin typeface="Gulim"/>
                <a:cs typeface="Gulim"/>
              </a:rPr>
              <a:t> </a:t>
            </a:r>
            <a:r>
              <a:rPr sz="700" spc="-25" dirty="0">
                <a:latin typeface="Gulim"/>
                <a:cs typeface="Gulim"/>
              </a:rPr>
              <a:t>17,</a:t>
            </a:r>
            <a:r>
              <a:rPr sz="700" spc="60" dirty="0">
                <a:latin typeface="Gulim"/>
                <a:cs typeface="Gulim"/>
              </a:rPr>
              <a:t> </a:t>
            </a:r>
            <a:r>
              <a:rPr sz="700" spc="-50" dirty="0">
                <a:latin typeface="Gulim"/>
                <a:cs typeface="Gulim"/>
              </a:rPr>
              <a:t>8층(베니스타워)</a:t>
            </a:r>
            <a:endParaRPr sz="700">
              <a:latin typeface="Gulim"/>
              <a:cs typeface="Gulim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500">
              <a:latin typeface="Gulim"/>
              <a:cs typeface="Gulim"/>
            </a:endParaRPr>
          </a:p>
          <a:p>
            <a:pPr marL="196850">
              <a:lnSpc>
                <a:spcPct val="100000"/>
              </a:lnSpc>
              <a:tabLst>
                <a:tab pos="2273300" algn="l"/>
                <a:tab pos="2639695" algn="l"/>
                <a:tab pos="2846705" algn="l"/>
                <a:tab pos="3320415" algn="l"/>
                <a:tab pos="4074160" algn="l"/>
              </a:tabLst>
            </a:pPr>
            <a:r>
              <a:rPr sz="750" spc="25" dirty="0">
                <a:latin typeface="Gulim"/>
                <a:cs typeface="Gulim"/>
              </a:rPr>
              <a:t>위</a:t>
            </a:r>
            <a:r>
              <a:rPr sz="750" spc="30" dirty="0">
                <a:latin typeface="Gulim"/>
                <a:cs typeface="Gulim"/>
              </a:rPr>
              <a:t> </a:t>
            </a:r>
            <a:r>
              <a:rPr sz="750" spc="-25" dirty="0">
                <a:latin typeface="Gulim"/>
                <a:cs typeface="Gulim"/>
              </a:rPr>
              <a:t>내용은</a:t>
            </a:r>
            <a:r>
              <a:rPr sz="750" spc="30" dirty="0">
                <a:latin typeface="Gulim"/>
                <a:cs typeface="Gulim"/>
              </a:rPr>
              <a:t> </a:t>
            </a:r>
            <a:r>
              <a:rPr sz="750" spc="-25" dirty="0">
                <a:latin typeface="Gulim"/>
                <a:cs typeface="Gulim"/>
              </a:rPr>
              <a:t>사실과</a:t>
            </a:r>
            <a:r>
              <a:rPr sz="750" spc="15" dirty="0">
                <a:latin typeface="Gulim"/>
                <a:cs typeface="Gulim"/>
              </a:rPr>
              <a:t> </a:t>
            </a:r>
            <a:r>
              <a:rPr sz="750" spc="-35" dirty="0">
                <a:latin typeface="Gulim"/>
                <a:cs typeface="Gulim"/>
              </a:rPr>
              <a:t>틀림없음을</a:t>
            </a:r>
            <a:r>
              <a:rPr sz="750" spc="30" dirty="0">
                <a:latin typeface="Gulim"/>
                <a:cs typeface="Gulim"/>
              </a:rPr>
              <a:t> </a:t>
            </a:r>
            <a:r>
              <a:rPr sz="750" spc="-45" dirty="0">
                <a:latin typeface="Gulim"/>
                <a:cs typeface="Gulim"/>
              </a:rPr>
              <a:t>확인합니다.	</a:t>
            </a:r>
            <a:r>
              <a:rPr sz="750" spc="-25" dirty="0">
                <a:latin typeface="Gulim"/>
                <a:cs typeface="Gulim"/>
              </a:rPr>
              <a:t>2021.	</a:t>
            </a:r>
            <a:r>
              <a:rPr sz="750" spc="5" dirty="0">
                <a:latin typeface="Gulim"/>
                <a:cs typeface="Gulim"/>
              </a:rPr>
              <a:t>.	.	</a:t>
            </a:r>
            <a:r>
              <a:rPr sz="750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750" u="sng" spc="-20" dirty="0">
                <a:uFill>
                  <a:solidFill>
                    <a:srgbClr val="000000"/>
                  </a:solidFill>
                </a:uFill>
                <a:latin typeface="Gulim"/>
                <a:cs typeface="Gulim"/>
              </a:rPr>
              <a:t>(인)</a:t>
            </a:r>
            <a:endParaRPr sz="750">
              <a:latin typeface="Gulim"/>
              <a:cs typeface="Gulim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23978" y="382320"/>
            <a:ext cx="4574527" cy="38384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882135" y="7089862"/>
            <a:ext cx="28003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latin typeface="Gulim"/>
                <a:cs typeface="Gulim"/>
              </a:rPr>
              <a:t>-</a:t>
            </a:r>
            <a:r>
              <a:rPr sz="700" spc="7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8</a:t>
            </a:r>
            <a:r>
              <a:rPr sz="700" spc="85" dirty="0">
                <a:latin typeface="Gulim"/>
                <a:cs typeface="Gulim"/>
              </a:rPr>
              <a:t> </a:t>
            </a:r>
            <a:r>
              <a:rPr sz="700" dirty="0">
                <a:latin typeface="Gulim"/>
                <a:cs typeface="Gulim"/>
              </a:rPr>
              <a:t>-</a:t>
            </a:r>
            <a:endParaRPr sz="700">
              <a:latin typeface="Gulim"/>
              <a:cs typeface="Gulim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11284" y="739747"/>
            <a:ext cx="37147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latin typeface="Dotum"/>
                <a:cs typeface="Dotum"/>
              </a:rPr>
              <a:t>(별첨</a:t>
            </a:r>
            <a:r>
              <a:rPr sz="700" spc="55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2)</a:t>
            </a:r>
            <a:endParaRPr sz="700">
              <a:latin typeface="Dotum"/>
              <a:cs typeface="Dotum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740383" y="870741"/>
            <a:ext cx="2562225" cy="241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spc="25" dirty="0">
                <a:latin typeface="Dotum"/>
                <a:cs typeface="Dotum"/>
              </a:rPr>
              <a:t>2021년</a:t>
            </a:r>
            <a:r>
              <a:rPr sz="1400" b="1" spc="225" dirty="0">
                <a:latin typeface="Dotum"/>
                <a:cs typeface="Dotum"/>
              </a:rPr>
              <a:t> </a:t>
            </a:r>
            <a:r>
              <a:rPr sz="1400" b="1" spc="40" dirty="0">
                <a:latin typeface="Dotum"/>
                <a:cs typeface="Dotum"/>
              </a:rPr>
              <a:t>사회취약계층</a:t>
            </a:r>
            <a:r>
              <a:rPr sz="1400" b="1" spc="220" dirty="0">
                <a:latin typeface="Dotum"/>
                <a:cs typeface="Dotum"/>
              </a:rPr>
              <a:t> </a:t>
            </a:r>
            <a:r>
              <a:rPr sz="1400" b="1" spc="30" dirty="0">
                <a:latin typeface="Dotum"/>
                <a:cs typeface="Dotum"/>
              </a:rPr>
              <a:t>기준(안)</a:t>
            </a:r>
            <a:endParaRPr sz="1400">
              <a:latin typeface="Dotum"/>
              <a:cs typeface="Dotum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11284" y="1295706"/>
            <a:ext cx="183197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b="1" spc="5" dirty="0">
                <a:latin typeface="Dotum"/>
                <a:cs typeface="Dotum"/>
              </a:rPr>
              <a:t>1.</a:t>
            </a:r>
            <a:r>
              <a:rPr sz="850" b="1" spc="140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취약계층</a:t>
            </a:r>
            <a:r>
              <a:rPr sz="850" b="1" spc="125" dirty="0">
                <a:latin typeface="Dotum"/>
                <a:cs typeface="Dotum"/>
              </a:rPr>
              <a:t> </a:t>
            </a:r>
            <a:r>
              <a:rPr sz="850" b="1" spc="10" dirty="0">
                <a:latin typeface="Dotum"/>
                <a:cs typeface="Dotum"/>
              </a:rPr>
              <a:t>해당자(부모</a:t>
            </a:r>
            <a:r>
              <a:rPr sz="850" b="1" spc="130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또는</a:t>
            </a:r>
            <a:r>
              <a:rPr sz="850" b="1" spc="135" dirty="0">
                <a:latin typeface="Dotum"/>
                <a:cs typeface="Dotum"/>
              </a:rPr>
              <a:t> </a:t>
            </a:r>
            <a:r>
              <a:rPr sz="850" b="1" spc="10" dirty="0">
                <a:latin typeface="Dotum"/>
                <a:cs typeface="Dotum"/>
              </a:rPr>
              <a:t>본인)</a:t>
            </a:r>
            <a:endParaRPr sz="850">
              <a:latin typeface="Dotum"/>
              <a:cs typeface="Dotum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11284" y="4793220"/>
            <a:ext cx="4620895" cy="39116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850" b="1" spc="10" dirty="0">
                <a:latin typeface="Dotum"/>
                <a:cs typeface="Dotum"/>
              </a:rPr>
              <a:t>2.</a:t>
            </a:r>
            <a:r>
              <a:rPr sz="850" b="1" spc="140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건강보험료</a:t>
            </a:r>
            <a:r>
              <a:rPr sz="850" b="1" spc="13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산정</a:t>
            </a:r>
            <a:r>
              <a:rPr sz="850" b="1" spc="14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기준표</a:t>
            </a:r>
            <a:r>
              <a:rPr sz="850" b="1" spc="13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의거</a:t>
            </a:r>
            <a:r>
              <a:rPr sz="850" b="1" spc="14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중위소득</a:t>
            </a:r>
            <a:r>
              <a:rPr sz="850" b="1" spc="140" dirty="0">
                <a:latin typeface="Dotum"/>
                <a:cs typeface="Dotum"/>
              </a:rPr>
              <a:t> </a:t>
            </a:r>
            <a:r>
              <a:rPr sz="850" b="1" spc="10" dirty="0">
                <a:latin typeface="Dotum"/>
                <a:cs typeface="Dotum"/>
              </a:rPr>
              <a:t>60%</a:t>
            </a:r>
            <a:r>
              <a:rPr sz="850" b="1" spc="14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미만인</a:t>
            </a:r>
            <a:r>
              <a:rPr sz="850" b="1" spc="135" dirty="0">
                <a:latin typeface="Dotum"/>
                <a:cs typeface="Dotum"/>
              </a:rPr>
              <a:t> </a:t>
            </a:r>
            <a:r>
              <a:rPr sz="850" b="1" spc="10" dirty="0">
                <a:latin typeface="Dotum"/>
                <a:cs typeface="Dotum"/>
              </a:rPr>
              <a:t>자(부모</a:t>
            </a:r>
            <a:r>
              <a:rPr sz="850" b="1" spc="135" dirty="0">
                <a:latin typeface="Dotum"/>
                <a:cs typeface="Dotum"/>
              </a:rPr>
              <a:t> </a:t>
            </a:r>
            <a:r>
              <a:rPr sz="850" b="1" spc="15" dirty="0">
                <a:latin typeface="Dotum"/>
                <a:cs typeface="Dotum"/>
              </a:rPr>
              <a:t>또는</a:t>
            </a:r>
            <a:r>
              <a:rPr sz="850" b="1" spc="145" dirty="0">
                <a:latin typeface="Dotum"/>
                <a:cs typeface="Dotum"/>
              </a:rPr>
              <a:t> </a:t>
            </a:r>
            <a:r>
              <a:rPr sz="850" b="1" spc="10" dirty="0">
                <a:latin typeface="Dotum"/>
                <a:cs typeface="Dotum"/>
              </a:rPr>
              <a:t>본인)</a:t>
            </a:r>
            <a:endParaRPr sz="850">
              <a:latin typeface="Dotum"/>
              <a:cs typeface="Dotum"/>
            </a:endParaRPr>
          </a:p>
          <a:p>
            <a:pPr marL="4057015">
              <a:lnSpc>
                <a:spcPct val="100000"/>
              </a:lnSpc>
              <a:spcBef>
                <a:spcPts val="420"/>
              </a:spcBef>
            </a:pPr>
            <a:r>
              <a:rPr sz="850" dirty="0">
                <a:latin typeface="Dotum"/>
                <a:cs typeface="Dotum"/>
              </a:rPr>
              <a:t>(단위</a:t>
            </a:r>
            <a:r>
              <a:rPr sz="850" spc="10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:</a:t>
            </a:r>
            <a:r>
              <a:rPr sz="850" spc="90" dirty="0">
                <a:latin typeface="Dotum"/>
                <a:cs typeface="Dotum"/>
              </a:rPr>
              <a:t> </a:t>
            </a:r>
            <a:r>
              <a:rPr sz="850" dirty="0">
                <a:latin typeface="Dotum"/>
                <a:cs typeface="Dotum"/>
              </a:rPr>
              <a:t>원)</a:t>
            </a:r>
            <a:endParaRPr sz="850">
              <a:latin typeface="Dotum"/>
              <a:cs typeface="Dotum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11284" y="6680128"/>
            <a:ext cx="326834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spc="5" dirty="0">
                <a:latin typeface="Dotum"/>
                <a:cs typeface="Dotum"/>
              </a:rPr>
              <a:t>※</a:t>
            </a:r>
            <a:r>
              <a:rPr sz="700" spc="120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부모</a:t>
            </a:r>
            <a:r>
              <a:rPr sz="700" spc="125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기준</a:t>
            </a:r>
            <a:r>
              <a:rPr sz="700" spc="120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증빙서류</a:t>
            </a:r>
            <a:r>
              <a:rPr sz="700" spc="125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제출</a:t>
            </a:r>
            <a:r>
              <a:rPr sz="700" spc="120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시</a:t>
            </a:r>
            <a:r>
              <a:rPr sz="700" spc="110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가족관계증명서</a:t>
            </a:r>
            <a:r>
              <a:rPr sz="700" spc="125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또는</a:t>
            </a:r>
            <a:r>
              <a:rPr sz="700" spc="120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주민등록등본</a:t>
            </a:r>
            <a:r>
              <a:rPr sz="700" spc="125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필수</a:t>
            </a:r>
            <a:r>
              <a:rPr sz="700" spc="120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제출</a:t>
            </a:r>
            <a:endParaRPr sz="700">
              <a:latin typeface="Dotum"/>
              <a:cs typeface="Dotum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5730830" y="1516335"/>
          <a:ext cx="4568823" cy="2973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7244"/>
                <a:gridCol w="2882900"/>
                <a:gridCol w="868679"/>
              </a:tblGrid>
              <a:tr h="1660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700" b="1" spc="-25" dirty="0">
                          <a:latin typeface="Malgun Gothic"/>
                          <a:cs typeface="Malgun Gothic"/>
                        </a:rPr>
                        <a:t>구분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증빙서류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54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발급처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54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4E4E4"/>
                    </a:solidFill>
                  </a:tcPr>
                </a:tc>
              </a:tr>
              <a:tr h="9230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저소득층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spc="105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700" spc="-70" dirty="0">
                          <a:latin typeface="Malgun Gothic"/>
                          <a:cs typeface="Malgun Gothic"/>
                        </a:rPr>
                        <a:t>「</a:t>
                      </a:r>
                      <a:r>
                        <a:rPr sz="700" spc="-50" dirty="0">
                          <a:latin typeface="Malgun Gothic"/>
                          <a:cs typeface="Malgun Gothic"/>
                        </a:rPr>
                        <a:t>국민기초생활보장법</a:t>
                      </a:r>
                      <a:r>
                        <a:rPr sz="700" spc="-60" dirty="0">
                          <a:latin typeface="Malgun Gothic"/>
                          <a:cs typeface="Malgun Gothic"/>
                        </a:rPr>
                        <a:t>」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에</a:t>
                      </a:r>
                      <a:r>
                        <a:rPr sz="70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따른</a:t>
                      </a:r>
                      <a:r>
                        <a:rPr sz="70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40" dirty="0">
                          <a:latin typeface="Malgun Gothic"/>
                          <a:cs typeface="Malgun Gothic"/>
                        </a:rPr>
                        <a:t>수급자</a:t>
                      </a:r>
                      <a:r>
                        <a:rPr sz="70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40" dirty="0">
                          <a:latin typeface="Malgun Gothic"/>
                          <a:cs typeface="Malgun Gothic"/>
                        </a:rPr>
                        <a:t>증명서</a:t>
                      </a:r>
                      <a:r>
                        <a:rPr sz="70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(생계/의료)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140970" indent="-96520">
                        <a:lnSpc>
                          <a:spcPct val="100000"/>
                        </a:lnSpc>
                        <a:spcBef>
                          <a:spcPts val="120"/>
                        </a:spcBef>
                        <a:buChar char="-"/>
                        <a:tabLst>
                          <a:tab pos="141605" algn="l"/>
                        </a:tabLst>
                      </a:pPr>
                      <a:r>
                        <a:rPr sz="700" spc="-15" dirty="0">
                          <a:latin typeface="Malgun Gothic"/>
                          <a:cs typeface="Malgun Gothic"/>
                        </a:rPr>
                        <a:t>건강보험료</a:t>
                      </a:r>
                      <a:r>
                        <a:rPr sz="70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납입액</a:t>
                      </a:r>
                      <a:r>
                        <a:rPr sz="70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확인서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R="1271905" algn="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latin typeface="Malgun Gothic"/>
                          <a:cs typeface="Malgun Gothic"/>
                        </a:rPr>
                        <a:t>*서류제출일</a:t>
                      </a:r>
                      <a:r>
                        <a:rPr sz="70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기준</a:t>
                      </a:r>
                      <a:r>
                        <a:rPr sz="70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최소</a:t>
                      </a:r>
                      <a:r>
                        <a:rPr sz="70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12개월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이상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R="1310005" algn="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70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40" dirty="0">
                          <a:latin typeface="Malgun Gothic"/>
                          <a:cs typeface="Malgun Gothic"/>
                        </a:rPr>
                        <a:t>저소득층</a:t>
                      </a:r>
                      <a:r>
                        <a:rPr sz="700" b="1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35" dirty="0">
                          <a:latin typeface="Malgun Gothic"/>
                          <a:cs typeface="Malgun Gothic"/>
                        </a:rPr>
                        <a:t>기준</a:t>
                      </a:r>
                      <a:r>
                        <a:rPr sz="700" b="1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40" dirty="0">
                          <a:latin typeface="Malgun Gothic"/>
                          <a:cs typeface="Malgun Gothic"/>
                        </a:rPr>
                        <a:t>:</a:t>
                      </a:r>
                      <a:r>
                        <a:rPr sz="700" b="1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40" dirty="0">
                          <a:latin typeface="Malgun Gothic"/>
                          <a:cs typeface="Malgun Gothic"/>
                        </a:rPr>
                        <a:t>중위소득</a:t>
                      </a:r>
                      <a:r>
                        <a:rPr sz="700" b="1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35" dirty="0">
                          <a:latin typeface="Malgun Gothic"/>
                          <a:cs typeface="Malgun Gothic"/>
                        </a:rPr>
                        <a:t>60%</a:t>
                      </a:r>
                      <a:r>
                        <a:rPr sz="700" b="1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30" dirty="0">
                          <a:latin typeface="Malgun Gothic"/>
                          <a:cs typeface="Malgun Gothic"/>
                        </a:rPr>
                        <a:t>이하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140970" indent="-96520">
                        <a:lnSpc>
                          <a:spcPct val="100000"/>
                        </a:lnSpc>
                        <a:spcBef>
                          <a:spcPts val="120"/>
                        </a:spcBef>
                        <a:buChar char="-"/>
                        <a:tabLst>
                          <a:tab pos="141605" algn="l"/>
                        </a:tabLst>
                      </a:pPr>
                      <a:r>
                        <a:rPr sz="700" spc="-15" dirty="0">
                          <a:latin typeface="Malgun Gothic"/>
                          <a:cs typeface="Malgun Gothic"/>
                        </a:rPr>
                        <a:t>자활근로자</a:t>
                      </a:r>
                      <a:r>
                        <a:rPr sz="70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확인서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140970" indent="-96520">
                        <a:lnSpc>
                          <a:spcPct val="100000"/>
                        </a:lnSpc>
                        <a:spcBef>
                          <a:spcPts val="120"/>
                        </a:spcBef>
                        <a:buChar char="-"/>
                        <a:tabLst>
                          <a:tab pos="141605" algn="l"/>
                        </a:tabLst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수급자증명서(주거/교육)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상위</a:t>
                      </a:r>
                      <a:r>
                        <a:rPr sz="70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서류</a:t>
                      </a:r>
                      <a:r>
                        <a:rPr sz="70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중</a:t>
                      </a:r>
                      <a:r>
                        <a:rPr sz="70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택</a:t>
                      </a:r>
                      <a:r>
                        <a:rPr sz="700" b="1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20" dirty="0">
                          <a:latin typeface="Malgun Gothic"/>
                          <a:cs typeface="Malgun Gothic"/>
                        </a:rPr>
                        <a:t>1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87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57785" marR="50165" indent="1270" algn="ctr">
                        <a:lnSpc>
                          <a:spcPct val="109900"/>
                        </a:lnSpc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주민자치센터,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5" dirty="0">
                          <a:latin typeface="Malgun Gothic"/>
                          <a:cs typeface="Malgun Gothic"/>
                        </a:rPr>
                        <a:t>온라인'민원24' </a:t>
                      </a:r>
                      <a:r>
                        <a:rPr sz="70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(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m</a:t>
                      </a:r>
                      <a:r>
                        <a:rPr sz="700" spc="10" dirty="0">
                          <a:latin typeface="Malgun Gothic"/>
                          <a:cs typeface="Malgun Gothic"/>
                        </a:rPr>
                        <a:t>i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n</a:t>
                      </a:r>
                      <a:r>
                        <a:rPr sz="700" spc="5" dirty="0">
                          <a:latin typeface="Malgun Gothic"/>
                          <a:cs typeface="Malgun Gothic"/>
                        </a:rPr>
                        <a:t>w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n</a:t>
                      </a:r>
                      <a:r>
                        <a:rPr sz="700" spc="5" dirty="0">
                          <a:latin typeface="Malgun Gothic"/>
                          <a:cs typeface="Malgun Gothic"/>
                        </a:rPr>
                        <a:t>2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4</a:t>
                      </a:r>
                      <a:r>
                        <a:rPr sz="700" spc="10" dirty="0">
                          <a:latin typeface="Malgun Gothic"/>
                          <a:cs typeface="Malgun Gothic"/>
                        </a:rPr>
                        <a:t>.</a:t>
                      </a:r>
                      <a:r>
                        <a:rPr sz="700" spc="-5" dirty="0">
                          <a:latin typeface="Malgun Gothic"/>
                          <a:cs typeface="Malgun Gothic"/>
                        </a:rPr>
                        <a:t>g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o.</a:t>
                      </a:r>
                      <a:r>
                        <a:rPr sz="700" spc="-5" dirty="0">
                          <a:latin typeface="Malgun Gothic"/>
                          <a:cs typeface="Malgun Gothic"/>
                        </a:rPr>
                        <a:t>kr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700" dirty="0">
                          <a:latin typeface="Malgun Gothic"/>
                          <a:cs typeface="Malgun Gothic"/>
                        </a:rPr>
                        <a:t>,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59055" marR="52705" algn="ctr">
                        <a:lnSpc>
                          <a:spcPct val="108500"/>
                        </a:lnSpc>
                        <a:spcBef>
                          <a:spcPts val="10"/>
                        </a:spcBef>
                      </a:pPr>
                      <a:r>
                        <a:rPr sz="700" spc="-75" dirty="0">
                          <a:latin typeface="Malgun Gothic"/>
                          <a:cs typeface="Malgun Gothic"/>
                        </a:rPr>
                        <a:t>국민건</a:t>
                      </a:r>
                      <a:r>
                        <a:rPr sz="700" spc="-65" dirty="0">
                          <a:latin typeface="Malgun Gothic"/>
                          <a:cs typeface="Malgun Gothic"/>
                        </a:rPr>
                        <a:t>강</a:t>
                      </a:r>
                      <a:r>
                        <a:rPr sz="700" spc="-75" dirty="0">
                          <a:latin typeface="Malgun Gothic"/>
                          <a:cs typeface="Malgun Gothic"/>
                        </a:rPr>
                        <a:t>보험공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단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등 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해당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발급처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9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spc="-15" dirty="0">
                          <a:latin typeface="Malgun Gothic"/>
                          <a:cs typeface="Malgun Gothic"/>
                        </a:rPr>
                        <a:t>결혼이민자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spc="1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70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결혼이민확인서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87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9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spc="-15" dirty="0">
                          <a:latin typeface="Malgun Gothic"/>
                          <a:cs typeface="Malgun Gothic"/>
                        </a:rPr>
                        <a:t>북한이탈주민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spc="1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70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북한이탈주민등록확인서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87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74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700" spc="-15" dirty="0">
                          <a:latin typeface="Malgun Gothic"/>
                          <a:cs typeface="Malgun Gothic"/>
                        </a:rPr>
                        <a:t>장애인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spc="105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700" spc="-45" dirty="0">
                          <a:latin typeface="Malgun Gothic"/>
                          <a:cs typeface="Malgun Gothic"/>
                        </a:rPr>
                        <a:t>「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장애인복지법</a:t>
                      </a:r>
                      <a:r>
                        <a:rPr sz="700" spc="-60" dirty="0">
                          <a:latin typeface="Malgun Gothic"/>
                          <a:cs typeface="Malgun Gothic"/>
                        </a:rPr>
                        <a:t>」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에</a:t>
                      </a:r>
                      <a:r>
                        <a:rPr sz="70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따른</a:t>
                      </a:r>
                      <a:r>
                        <a:rPr sz="70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장애인</a:t>
                      </a:r>
                      <a:r>
                        <a:rPr sz="70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증명서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140970" indent="-96520">
                        <a:lnSpc>
                          <a:spcPct val="100000"/>
                        </a:lnSpc>
                        <a:spcBef>
                          <a:spcPts val="120"/>
                        </a:spcBef>
                        <a:buChar char="-"/>
                        <a:tabLst>
                          <a:tab pos="141605" algn="l"/>
                        </a:tabLst>
                      </a:pPr>
                      <a:r>
                        <a:rPr sz="700" spc="-15" dirty="0">
                          <a:latin typeface="Malgun Gothic"/>
                          <a:cs typeface="Malgun Gothic"/>
                        </a:rPr>
                        <a:t>장애인등록증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138430" indent="-93980">
                        <a:lnSpc>
                          <a:spcPct val="100000"/>
                        </a:lnSpc>
                        <a:spcBef>
                          <a:spcPts val="120"/>
                        </a:spcBef>
                        <a:buChar char="-"/>
                        <a:tabLst>
                          <a:tab pos="139065" algn="l"/>
                        </a:tabLst>
                      </a:pPr>
                      <a:r>
                        <a:rPr sz="700" spc="-40" dirty="0">
                          <a:latin typeface="Malgun Gothic"/>
                          <a:cs typeface="Malgun Gothic"/>
                        </a:rPr>
                        <a:t>장애인연금(경증)</a:t>
                      </a:r>
                      <a:r>
                        <a:rPr sz="70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장애수단,</a:t>
                      </a:r>
                      <a:r>
                        <a:rPr sz="70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40" dirty="0">
                          <a:latin typeface="Malgun Gothic"/>
                          <a:cs typeface="Malgun Gothic"/>
                        </a:rPr>
                        <a:t>장애아동</a:t>
                      </a:r>
                      <a:r>
                        <a:rPr sz="70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수당</a:t>
                      </a:r>
                      <a:r>
                        <a:rPr sz="70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40" dirty="0">
                          <a:latin typeface="Malgun Gothic"/>
                          <a:cs typeface="Malgun Gothic"/>
                        </a:rPr>
                        <a:t>수급자</a:t>
                      </a:r>
                      <a:r>
                        <a:rPr sz="70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40" dirty="0">
                          <a:latin typeface="Malgun Gothic"/>
                          <a:cs typeface="Malgun Gothic"/>
                        </a:rPr>
                        <a:t>확인서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상위</a:t>
                      </a:r>
                      <a:r>
                        <a:rPr sz="70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서류</a:t>
                      </a:r>
                      <a:r>
                        <a:rPr sz="70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중</a:t>
                      </a:r>
                      <a:r>
                        <a:rPr sz="70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택</a:t>
                      </a:r>
                      <a:r>
                        <a:rPr sz="700" b="1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20" dirty="0">
                          <a:latin typeface="Malgun Gothic"/>
                          <a:cs typeface="Malgun Gothic"/>
                        </a:rPr>
                        <a:t>1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87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90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여성</a:t>
                      </a:r>
                      <a:r>
                        <a:rPr sz="70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가장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970" indent="-96520">
                        <a:lnSpc>
                          <a:spcPct val="100000"/>
                        </a:lnSpc>
                        <a:spcBef>
                          <a:spcPts val="305"/>
                        </a:spcBef>
                        <a:buChar char="-"/>
                        <a:tabLst>
                          <a:tab pos="141605" algn="l"/>
                        </a:tabLst>
                      </a:pPr>
                      <a:r>
                        <a:rPr sz="700" spc="-15" dirty="0">
                          <a:latin typeface="Malgun Gothic"/>
                          <a:cs typeface="Malgun Gothic"/>
                        </a:rPr>
                        <a:t>주민등록등본</a:t>
                      </a:r>
                      <a:r>
                        <a:rPr sz="70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또는</a:t>
                      </a:r>
                      <a:r>
                        <a:rPr sz="70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가족관계증명서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13208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(배우자</a:t>
                      </a:r>
                      <a:r>
                        <a:rPr sz="70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또는</a:t>
                      </a:r>
                      <a:r>
                        <a:rPr sz="70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40" dirty="0">
                          <a:latin typeface="Malgun Gothic"/>
                          <a:cs typeface="Malgun Gothic"/>
                        </a:rPr>
                        <a:t>직계존비속이</a:t>
                      </a:r>
                      <a:r>
                        <a:rPr sz="70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있으나</a:t>
                      </a:r>
                      <a:r>
                        <a:rPr sz="70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근로</a:t>
                      </a:r>
                      <a:r>
                        <a:rPr sz="70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35" dirty="0">
                          <a:latin typeface="Malgun Gothic"/>
                          <a:cs typeface="Malgun Gothic"/>
                        </a:rPr>
                        <a:t>능력이</a:t>
                      </a:r>
                      <a:r>
                        <a:rPr sz="70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없는</a:t>
                      </a:r>
                      <a:r>
                        <a:rPr sz="70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경우)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136525" marR="658495" indent="-91440">
                        <a:lnSpc>
                          <a:spcPct val="114199"/>
                        </a:lnSpc>
                        <a:buChar char="-"/>
                        <a:tabLst>
                          <a:tab pos="141605" algn="l"/>
                        </a:tabLst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본인/부모/배우자</a:t>
                      </a:r>
                      <a:r>
                        <a:rPr sz="70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중</a:t>
                      </a:r>
                      <a:r>
                        <a:rPr sz="70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해당자의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근로</a:t>
                      </a:r>
                      <a:r>
                        <a:rPr sz="70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능력이</a:t>
                      </a:r>
                      <a:r>
                        <a:rPr sz="70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없음을 </a:t>
                      </a:r>
                      <a:r>
                        <a:rPr sz="700" spc="-2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증명하는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서류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87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9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700" spc="-15" dirty="0">
                          <a:latin typeface="Malgun Gothic"/>
                          <a:cs typeface="Malgun Gothic"/>
                        </a:rPr>
                        <a:t>한부모가족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700" spc="1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70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한부모가족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지원법에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의한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보호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대상임을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증명서류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746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9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700" spc="-15" dirty="0">
                          <a:latin typeface="Malgun Gothic"/>
                          <a:cs typeface="Malgun Gothic"/>
                        </a:rPr>
                        <a:t>기타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700" spc="1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70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5" dirty="0">
                          <a:latin typeface="Malgun Gothic"/>
                          <a:cs typeface="Malgun Gothic"/>
                        </a:rPr>
                        <a:t>하기‘참고’의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범주에</a:t>
                      </a:r>
                      <a:r>
                        <a:rPr sz="70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해당자임을</a:t>
                      </a:r>
                      <a:r>
                        <a:rPr sz="7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증명하는</a:t>
                      </a:r>
                      <a:r>
                        <a:rPr sz="70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서류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746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5744533" y="5202421"/>
          <a:ext cx="4527549" cy="1386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5510"/>
                <a:gridCol w="905510"/>
                <a:gridCol w="905509"/>
                <a:gridCol w="905510"/>
                <a:gridCol w="905510"/>
              </a:tblGrid>
              <a:tr h="115773">
                <a:tc rowSpan="2">
                  <a:txBody>
                    <a:bodyPr/>
                    <a:lstStyle/>
                    <a:p>
                      <a:pPr marL="254000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가구원</a:t>
                      </a:r>
                      <a:r>
                        <a:rPr sz="700" b="1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수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76860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소득기준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897890">
                        <a:lnSpc>
                          <a:spcPts val="810"/>
                        </a:lnSpc>
                      </a:pP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건강보험료</a:t>
                      </a:r>
                      <a:r>
                        <a:rPr sz="700" b="1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본인부담금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1423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sz="700" b="1" spc="-15" dirty="0">
                          <a:latin typeface="Malgun Gothic"/>
                          <a:cs typeface="Malgun Gothic"/>
                        </a:rPr>
                        <a:t>직장가입자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</a:tr>
              <a:tr h="115763">
                <a:tc>
                  <a:txBody>
                    <a:bodyPr/>
                    <a:lstStyle/>
                    <a:p>
                      <a:pPr marL="383540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1인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1,003,000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31,599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210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7,946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05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33,048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60">
                <a:tc>
                  <a:txBody>
                    <a:bodyPr/>
                    <a:lstStyle/>
                    <a:p>
                      <a:pPr marL="383540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2인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1,708,000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53,474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670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27,773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05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54,093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60">
                <a:tc>
                  <a:txBody>
                    <a:bodyPr/>
                    <a:lstStyle/>
                    <a:p>
                      <a:pPr marL="383540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3인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2,210,000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69,711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670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56,874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05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70,459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60">
                <a:tc>
                  <a:txBody>
                    <a:bodyPr/>
                    <a:lstStyle/>
                    <a:p>
                      <a:pPr marL="383540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4인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2,712,000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84,887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670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85,412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05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85,881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60">
                <a:tc>
                  <a:txBody>
                    <a:bodyPr/>
                    <a:lstStyle/>
                    <a:p>
                      <a:pPr marL="383540">
                        <a:lnSpc>
                          <a:spcPts val="810"/>
                        </a:lnSpc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5인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10"/>
                        </a:lnSpc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3,213,000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10"/>
                        </a:lnSpc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100,955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1940" algn="r">
                        <a:lnSpc>
                          <a:spcPts val="810"/>
                        </a:lnSpc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108,657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ts val="810"/>
                        </a:lnSpc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102,190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60">
                <a:tc>
                  <a:txBody>
                    <a:bodyPr/>
                    <a:lstStyle/>
                    <a:p>
                      <a:pPr marL="383540">
                        <a:lnSpc>
                          <a:spcPts val="810"/>
                        </a:lnSpc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6인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10"/>
                        </a:lnSpc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3,715,000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10"/>
                        </a:lnSpc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116,936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1940" algn="r">
                        <a:lnSpc>
                          <a:spcPts val="810"/>
                        </a:lnSpc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131,825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ts val="810"/>
                        </a:lnSpc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118,354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4236">
                <a:tc>
                  <a:txBody>
                    <a:bodyPr/>
                    <a:lstStyle/>
                    <a:p>
                      <a:pPr marL="383540">
                        <a:lnSpc>
                          <a:spcPts val="800"/>
                        </a:lnSpc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7인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4,216,000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131,976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1940" algn="r">
                        <a:lnSpc>
                          <a:spcPts val="800"/>
                        </a:lnSpc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150,960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ts val="800"/>
                        </a:lnSpc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133,811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73">
                <a:tc>
                  <a:txBody>
                    <a:bodyPr/>
                    <a:lstStyle/>
                    <a:p>
                      <a:pPr marL="383540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8인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4,718,000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147,490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1940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167,711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149,745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60">
                <a:tc>
                  <a:txBody>
                    <a:bodyPr/>
                    <a:lstStyle/>
                    <a:p>
                      <a:pPr marL="383540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9인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5,220,000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163,172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1940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184,310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165,762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760">
                <a:tc>
                  <a:txBody>
                    <a:bodyPr/>
                    <a:lstStyle/>
                    <a:p>
                      <a:pPr marL="35877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" dirty="0">
                          <a:latin typeface="Malgun Gothic"/>
                          <a:cs typeface="Malgun Gothic"/>
                        </a:rPr>
                        <a:t>10인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5" dirty="0">
                          <a:latin typeface="Malgun Gothic"/>
                          <a:cs typeface="Malgun Gothic"/>
                        </a:rPr>
                        <a:t>5,721,000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179,545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1940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200,975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Malgun Gothic"/>
                          <a:cs typeface="Malgun Gothic"/>
                        </a:rPr>
                        <a:t>182,496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0928" y="739747"/>
            <a:ext cx="37147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latin typeface="Dotum"/>
                <a:cs typeface="Dotum"/>
              </a:rPr>
              <a:t>(별첨</a:t>
            </a:r>
            <a:r>
              <a:rPr sz="700" spc="55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3)</a:t>
            </a:r>
            <a:endParaRPr sz="700">
              <a:latin typeface="Dotum"/>
              <a:cs typeface="Dot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0928" y="870741"/>
            <a:ext cx="4621530" cy="7905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4"/>
              </a:spcBef>
              <a:tabLst>
                <a:tab pos="360680" algn="l"/>
                <a:tab pos="719455" algn="l"/>
                <a:tab pos="1080770" algn="l"/>
                <a:tab pos="1441450" algn="l"/>
              </a:tabLst>
            </a:pPr>
            <a:r>
              <a:rPr sz="1400" b="1" spc="10" dirty="0">
                <a:latin typeface="Malgun Gothic"/>
                <a:cs typeface="Malgun Gothic"/>
              </a:rPr>
              <a:t>부	모	동	의	서</a:t>
            </a:r>
            <a:endParaRPr sz="1400">
              <a:latin typeface="Malgun Gothic"/>
              <a:cs typeface="Malgun Gothic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Malgun Gothic"/>
              <a:cs typeface="Malgun Gothic"/>
            </a:endParaRPr>
          </a:p>
          <a:p>
            <a:pPr marL="12700" marR="5080">
              <a:lnSpc>
                <a:spcPct val="113900"/>
              </a:lnSpc>
            </a:pPr>
            <a:r>
              <a:rPr sz="850" dirty="0">
                <a:latin typeface="Gulim"/>
                <a:cs typeface="Gulim"/>
              </a:rPr>
              <a:t>저는</a:t>
            </a:r>
            <a:r>
              <a:rPr sz="850" spc="175" dirty="0">
                <a:latin typeface="Gulim"/>
                <a:cs typeface="Gulim"/>
              </a:rPr>
              <a:t> </a:t>
            </a:r>
            <a:r>
              <a:rPr sz="1000" spc="-100" dirty="0">
                <a:latin typeface="Book Antiqua"/>
                <a:cs typeface="Book Antiqua"/>
              </a:rPr>
              <a:t>‘WFK</a:t>
            </a:r>
            <a:r>
              <a:rPr sz="1000" spc="-80" dirty="0">
                <a:latin typeface="Book Antiqua"/>
                <a:cs typeface="Book Antiqua"/>
              </a:rPr>
              <a:t> </a:t>
            </a:r>
            <a:r>
              <a:rPr sz="1000" spc="-35" dirty="0">
                <a:latin typeface="Book Antiqua"/>
                <a:cs typeface="Book Antiqua"/>
              </a:rPr>
              <a:t>PAS</a:t>
            </a:r>
            <a:r>
              <a:rPr sz="850" spc="-35" dirty="0">
                <a:latin typeface="Gulim"/>
                <a:cs typeface="Gulim"/>
              </a:rPr>
              <a:t>청년봉사단</a:t>
            </a:r>
            <a:r>
              <a:rPr sz="1000" spc="-35" dirty="0">
                <a:latin typeface="Book Antiqua"/>
                <a:cs typeface="Book Antiqua"/>
              </a:rPr>
              <a:t>’</a:t>
            </a:r>
            <a:r>
              <a:rPr sz="850" spc="-35" dirty="0">
                <a:latin typeface="Gulim"/>
                <a:cs typeface="Gulim"/>
              </a:rPr>
              <a:t>에</a:t>
            </a:r>
            <a:r>
              <a:rPr sz="850" spc="18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참가함에</a:t>
            </a:r>
            <a:r>
              <a:rPr sz="850" spc="18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있어</a:t>
            </a:r>
            <a:r>
              <a:rPr sz="850" spc="19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아래</a:t>
            </a:r>
            <a:r>
              <a:rPr sz="850" spc="18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사항에</a:t>
            </a:r>
            <a:r>
              <a:rPr sz="850" spc="180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동의하며</a:t>
            </a:r>
            <a:r>
              <a:rPr sz="1000" spc="-10" dirty="0">
                <a:latin typeface="Book Antiqua"/>
                <a:cs typeface="Book Antiqua"/>
              </a:rPr>
              <a:t>,</a:t>
            </a:r>
            <a:r>
              <a:rPr sz="1000" spc="220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이에</a:t>
            </a:r>
            <a:r>
              <a:rPr sz="850" spc="18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보호자와</a:t>
            </a:r>
            <a:r>
              <a:rPr sz="850" spc="19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참가자 </a:t>
            </a:r>
            <a:r>
              <a:rPr sz="850" spc="-27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는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연서로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동의서를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제출합니다</a:t>
            </a:r>
            <a:r>
              <a:rPr sz="1000" spc="-10" dirty="0">
                <a:latin typeface="Book Antiqua"/>
                <a:cs typeface="Book Antiqua"/>
              </a:rPr>
              <a:t>.</a:t>
            </a:r>
            <a:endParaRPr sz="1000">
              <a:latin typeface="Book Antiqua"/>
              <a:cs typeface="Book Antiqu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4210" y="1807533"/>
            <a:ext cx="4568190" cy="3727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4800" marR="5080" indent="-292735">
              <a:lnSpc>
                <a:spcPct val="113900"/>
              </a:lnSpc>
              <a:spcBef>
                <a:spcPts val="95"/>
              </a:spcBef>
            </a:pPr>
            <a:r>
              <a:rPr sz="850" spc="-15" dirty="0">
                <a:latin typeface="Gulim"/>
                <a:cs typeface="Gulim"/>
              </a:rPr>
              <a:t>첫째</a:t>
            </a:r>
            <a:r>
              <a:rPr sz="1000" spc="-15" dirty="0">
                <a:latin typeface="Book Antiqua"/>
                <a:cs typeface="Book Antiqua"/>
              </a:rPr>
              <a:t>,</a:t>
            </a:r>
            <a:r>
              <a:rPr sz="1000" spc="180" dirty="0">
                <a:latin typeface="Book Antiqua"/>
                <a:cs typeface="Book Antiqua"/>
              </a:rPr>
              <a:t> </a:t>
            </a:r>
            <a:r>
              <a:rPr sz="1000" spc="-105" dirty="0">
                <a:latin typeface="Book Antiqua"/>
                <a:cs typeface="Book Antiqua"/>
              </a:rPr>
              <a:t>‘WFK</a:t>
            </a:r>
            <a:r>
              <a:rPr sz="1000" spc="40" dirty="0">
                <a:latin typeface="Book Antiqua"/>
                <a:cs typeface="Book Antiqua"/>
              </a:rPr>
              <a:t> </a:t>
            </a:r>
            <a:r>
              <a:rPr sz="1000" spc="-30" dirty="0">
                <a:latin typeface="Book Antiqua"/>
                <a:cs typeface="Book Antiqua"/>
              </a:rPr>
              <a:t>PAS</a:t>
            </a:r>
            <a:r>
              <a:rPr sz="850" spc="-30" dirty="0">
                <a:latin typeface="Gulim"/>
                <a:cs typeface="Gulim"/>
              </a:rPr>
              <a:t>청년봉사단원</a:t>
            </a:r>
            <a:r>
              <a:rPr sz="1000" spc="-30" dirty="0">
                <a:latin typeface="Book Antiqua"/>
                <a:cs typeface="Book Antiqua"/>
              </a:rPr>
              <a:t>’</a:t>
            </a:r>
            <a:r>
              <a:rPr sz="850" spc="-30" dirty="0">
                <a:latin typeface="Gulim"/>
                <a:cs typeface="Gulim"/>
              </a:rPr>
              <a:t>으로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봉사단</a:t>
            </a:r>
            <a:r>
              <a:rPr sz="850" spc="13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활동세칙과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서약서를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숙지하고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성실히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봉사활동 </a:t>
            </a:r>
            <a:r>
              <a:rPr sz="850" spc="-27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에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참여하며</a:t>
            </a:r>
            <a:r>
              <a:rPr sz="1000" spc="-10" dirty="0">
                <a:latin typeface="Book Antiqua"/>
                <a:cs typeface="Book Antiqua"/>
              </a:rPr>
              <a:t>,</a:t>
            </a:r>
            <a:r>
              <a:rPr sz="1000" spc="170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부주의로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발생되는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모든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사항에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대하여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책임질</a:t>
            </a:r>
            <a:r>
              <a:rPr sz="850" spc="13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것을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서약합니다</a:t>
            </a:r>
            <a:r>
              <a:rPr sz="1000" spc="-10" dirty="0">
                <a:latin typeface="Book Antiqua"/>
                <a:cs typeface="Book Antiqua"/>
              </a:rPr>
              <a:t>.</a:t>
            </a:r>
            <a:endParaRPr sz="1000">
              <a:latin typeface="Book Antiqua"/>
              <a:cs typeface="Book Antiqu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4210" y="2326935"/>
            <a:ext cx="4568190" cy="544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4800" marR="5080" indent="-292735" algn="just">
              <a:lnSpc>
                <a:spcPct val="113399"/>
              </a:lnSpc>
              <a:spcBef>
                <a:spcPts val="100"/>
              </a:spcBef>
            </a:pPr>
            <a:r>
              <a:rPr sz="850" spc="-15" dirty="0">
                <a:latin typeface="Gulim"/>
                <a:cs typeface="Gulim"/>
              </a:rPr>
              <a:t>둘째</a:t>
            </a:r>
            <a:r>
              <a:rPr sz="1000" spc="-15" dirty="0">
                <a:latin typeface="Book Antiqua"/>
                <a:cs typeface="Book Antiqua"/>
              </a:rPr>
              <a:t>,</a:t>
            </a:r>
            <a:r>
              <a:rPr sz="1000" spc="-10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봉사활동으로 인해 </a:t>
            </a:r>
            <a:r>
              <a:rPr sz="850" spc="-120" dirty="0">
                <a:latin typeface="Gulim"/>
                <a:cs typeface="Gulim"/>
              </a:rPr>
              <a:t>신체․재산상</a:t>
            </a:r>
            <a:r>
              <a:rPr sz="850" spc="-114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손해를 입었을 </a:t>
            </a:r>
            <a:r>
              <a:rPr sz="850" spc="-15" dirty="0">
                <a:latin typeface="Gulim"/>
                <a:cs typeface="Gulim"/>
              </a:rPr>
              <a:t>경우</a:t>
            </a:r>
            <a:r>
              <a:rPr sz="1000" spc="-15" dirty="0">
                <a:latin typeface="Book Antiqua"/>
                <a:cs typeface="Book Antiqua"/>
              </a:rPr>
              <a:t>,</a:t>
            </a:r>
            <a:r>
              <a:rPr sz="1000" spc="220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귀책</a:t>
            </a:r>
            <a:r>
              <a:rPr sz="850" spc="28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유무와 상관없이 협회가 </a:t>
            </a:r>
            <a:r>
              <a:rPr sz="850" spc="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가입한</a:t>
            </a:r>
            <a:r>
              <a:rPr sz="850" spc="14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소정의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여행자</a:t>
            </a:r>
            <a:r>
              <a:rPr sz="850" spc="14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보험으로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이를</a:t>
            </a:r>
            <a:r>
              <a:rPr sz="850" spc="140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해결하며</a:t>
            </a:r>
            <a:r>
              <a:rPr sz="1000" spc="-10" dirty="0">
                <a:latin typeface="Book Antiqua"/>
                <a:cs typeface="Book Antiqua"/>
              </a:rPr>
              <a:t>,</a:t>
            </a:r>
            <a:r>
              <a:rPr sz="1000" spc="165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타인에게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피해를</a:t>
            </a:r>
            <a:r>
              <a:rPr sz="850" spc="14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주거나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안전사고</a:t>
            </a:r>
            <a:r>
              <a:rPr sz="850" spc="1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발 </a:t>
            </a:r>
            <a:r>
              <a:rPr sz="850" spc="-27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생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시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그에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대한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민・형사상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책임을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지겠습니다</a:t>
            </a:r>
            <a:r>
              <a:rPr sz="1000" spc="-10" dirty="0">
                <a:latin typeface="Book Antiqua"/>
                <a:cs typeface="Book Antiqua"/>
              </a:rPr>
              <a:t>.</a:t>
            </a:r>
            <a:endParaRPr sz="1000">
              <a:latin typeface="Book Antiqua"/>
              <a:cs typeface="Book Antiqu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4210" y="3018456"/>
            <a:ext cx="4568190" cy="3727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4800" marR="5080" indent="-292735">
              <a:lnSpc>
                <a:spcPct val="113900"/>
              </a:lnSpc>
              <a:spcBef>
                <a:spcPts val="95"/>
              </a:spcBef>
            </a:pPr>
            <a:r>
              <a:rPr sz="850" spc="-15" dirty="0">
                <a:latin typeface="Gulim"/>
                <a:cs typeface="Gulim"/>
              </a:rPr>
              <a:t>셋째</a:t>
            </a:r>
            <a:r>
              <a:rPr sz="1000" spc="-15" dirty="0">
                <a:latin typeface="Book Antiqua"/>
                <a:cs typeface="Book Antiqua"/>
              </a:rPr>
              <a:t>,</a:t>
            </a:r>
            <a:r>
              <a:rPr sz="1000" spc="204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자신이</a:t>
            </a:r>
            <a:r>
              <a:rPr sz="850" spc="21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가지고</a:t>
            </a:r>
            <a:r>
              <a:rPr sz="850" spc="21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있는</a:t>
            </a:r>
            <a:r>
              <a:rPr sz="850" spc="21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질병유무를</a:t>
            </a:r>
            <a:r>
              <a:rPr sz="850" spc="21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사전에</a:t>
            </a:r>
            <a:r>
              <a:rPr sz="850" spc="215" dirty="0">
                <a:latin typeface="Gulim"/>
                <a:cs typeface="Gulim"/>
              </a:rPr>
              <a:t> </a:t>
            </a:r>
            <a:r>
              <a:rPr sz="850" spc="-15" dirty="0">
                <a:latin typeface="Gulim"/>
                <a:cs typeface="Gulim"/>
              </a:rPr>
              <a:t>단장</a:t>
            </a:r>
            <a:r>
              <a:rPr sz="1000" spc="-15" dirty="0">
                <a:latin typeface="Book Antiqua"/>
                <a:cs typeface="Book Antiqua"/>
              </a:rPr>
              <a:t>(</a:t>
            </a:r>
            <a:r>
              <a:rPr sz="850" spc="-15" dirty="0">
                <a:latin typeface="Gulim"/>
                <a:cs typeface="Gulim"/>
              </a:rPr>
              <a:t>사무국</a:t>
            </a:r>
            <a:r>
              <a:rPr sz="1000" spc="-15" dirty="0">
                <a:latin typeface="Book Antiqua"/>
                <a:cs typeface="Book Antiqua"/>
              </a:rPr>
              <a:t>)</a:t>
            </a:r>
            <a:r>
              <a:rPr sz="850" spc="-15" dirty="0">
                <a:latin typeface="Gulim"/>
                <a:cs typeface="Gulim"/>
              </a:rPr>
              <a:t>에</a:t>
            </a:r>
            <a:r>
              <a:rPr sz="850" spc="215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보고하고</a:t>
            </a:r>
            <a:r>
              <a:rPr sz="1000" spc="-10" dirty="0">
                <a:latin typeface="Book Antiqua"/>
                <a:cs typeface="Book Antiqua"/>
              </a:rPr>
              <a:t>,</a:t>
            </a:r>
            <a:r>
              <a:rPr sz="1000" spc="15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이와</a:t>
            </a:r>
            <a:r>
              <a:rPr sz="850" spc="21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관련하여</a:t>
            </a:r>
            <a:r>
              <a:rPr sz="850" spc="21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봉 </a:t>
            </a:r>
            <a:r>
              <a:rPr sz="850" spc="-27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사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활동에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방해가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되지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않도록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하겠습니다</a:t>
            </a:r>
            <a:r>
              <a:rPr sz="1000" spc="-10" dirty="0">
                <a:latin typeface="Book Antiqua"/>
                <a:cs typeface="Book Antiqua"/>
              </a:rPr>
              <a:t>.</a:t>
            </a:r>
            <a:endParaRPr sz="1000">
              <a:latin typeface="Book Antiqua"/>
              <a:cs typeface="Book Antiqu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4210" y="3537859"/>
            <a:ext cx="4568190" cy="718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4800" marR="5080" indent="-292735" algn="just">
              <a:lnSpc>
                <a:spcPct val="113599"/>
              </a:lnSpc>
              <a:spcBef>
                <a:spcPts val="100"/>
              </a:spcBef>
            </a:pPr>
            <a:r>
              <a:rPr sz="850" spc="-15" dirty="0">
                <a:latin typeface="Gulim"/>
                <a:cs typeface="Gulim"/>
              </a:rPr>
              <a:t>넷째</a:t>
            </a:r>
            <a:r>
              <a:rPr sz="1000" spc="-15" dirty="0">
                <a:latin typeface="Book Antiqua"/>
                <a:cs typeface="Book Antiqua"/>
              </a:rPr>
              <a:t>,</a:t>
            </a:r>
            <a:r>
              <a:rPr sz="1000" spc="190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봉사활동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준비기간</a:t>
            </a:r>
            <a:r>
              <a:rPr sz="850" spc="16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및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활동</a:t>
            </a:r>
            <a:r>
              <a:rPr sz="850" spc="15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중에</a:t>
            </a:r>
            <a:r>
              <a:rPr sz="850" spc="15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잘</a:t>
            </a:r>
            <a:r>
              <a:rPr sz="850" spc="16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적응하기</a:t>
            </a:r>
            <a:r>
              <a:rPr sz="850" spc="15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위하여</a:t>
            </a:r>
            <a:r>
              <a:rPr sz="850" spc="15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자발적으로</a:t>
            </a:r>
            <a:r>
              <a:rPr sz="850" spc="15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정신적・신체적</a:t>
            </a:r>
            <a:r>
              <a:rPr sz="850" spc="15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훈 </a:t>
            </a:r>
            <a:r>
              <a:rPr sz="850" spc="-27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련을</a:t>
            </a:r>
            <a:r>
              <a:rPr sz="850" spc="17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하여</a:t>
            </a:r>
            <a:r>
              <a:rPr sz="850" spc="17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해외봉사단에</a:t>
            </a:r>
            <a:r>
              <a:rPr sz="850" spc="18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방해가</a:t>
            </a:r>
            <a:r>
              <a:rPr sz="850" spc="18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되지</a:t>
            </a:r>
            <a:r>
              <a:rPr sz="850" spc="18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않도록</a:t>
            </a:r>
            <a:r>
              <a:rPr sz="850" spc="17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할</a:t>
            </a:r>
            <a:r>
              <a:rPr sz="850" spc="180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것이며</a:t>
            </a:r>
            <a:r>
              <a:rPr sz="1000" spc="-10" dirty="0">
                <a:latin typeface="Book Antiqua"/>
                <a:cs typeface="Book Antiqua"/>
              </a:rPr>
              <a:t>,</a:t>
            </a:r>
            <a:r>
              <a:rPr sz="1000" spc="215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활동기간에</a:t>
            </a:r>
            <a:r>
              <a:rPr sz="850" spc="17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개인</a:t>
            </a:r>
            <a:r>
              <a:rPr sz="850" spc="18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신상에</a:t>
            </a:r>
            <a:r>
              <a:rPr sz="850" spc="18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관 </a:t>
            </a:r>
            <a:r>
              <a:rPr sz="850" spc="-27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한 일체를 단장과 </a:t>
            </a:r>
            <a:r>
              <a:rPr sz="850" spc="-10" dirty="0">
                <a:latin typeface="Gulim"/>
                <a:cs typeface="Gulim"/>
              </a:rPr>
              <a:t>협의하고</a:t>
            </a:r>
            <a:r>
              <a:rPr sz="1000" spc="-10" dirty="0">
                <a:latin typeface="Book Antiqua"/>
                <a:cs typeface="Book Antiqua"/>
              </a:rPr>
              <a:t>,</a:t>
            </a:r>
            <a:r>
              <a:rPr sz="1000" spc="229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중요 결정사항은 </a:t>
            </a:r>
            <a:r>
              <a:rPr sz="850" spc="-15" dirty="0">
                <a:latin typeface="Gulim"/>
                <a:cs typeface="Gulim"/>
              </a:rPr>
              <a:t>단장</a:t>
            </a:r>
            <a:r>
              <a:rPr sz="1000" spc="-15" dirty="0">
                <a:latin typeface="Book Antiqua"/>
                <a:cs typeface="Book Antiqua"/>
              </a:rPr>
              <a:t>,</a:t>
            </a:r>
            <a:r>
              <a:rPr sz="1000" spc="220" dirty="0">
                <a:latin typeface="Book Antiqua"/>
                <a:cs typeface="Book Antiqua"/>
              </a:rPr>
              <a:t> </a:t>
            </a:r>
            <a:r>
              <a:rPr sz="850" spc="-10" dirty="0">
                <a:latin typeface="Gulim"/>
                <a:cs typeface="Gulim"/>
              </a:rPr>
              <a:t>부단장</a:t>
            </a:r>
            <a:r>
              <a:rPr sz="1000" spc="-10" dirty="0">
                <a:latin typeface="Book Antiqua"/>
                <a:cs typeface="Book Antiqua"/>
              </a:rPr>
              <a:t>,</a:t>
            </a:r>
            <a:r>
              <a:rPr sz="1000" spc="229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자문역의 지시에</a:t>
            </a:r>
            <a:r>
              <a:rPr sz="850" spc="280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따를 것 </a:t>
            </a:r>
            <a:r>
              <a:rPr sz="850" spc="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을</a:t>
            </a:r>
            <a:r>
              <a:rPr sz="850" spc="130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서약합니다</a:t>
            </a:r>
            <a:r>
              <a:rPr sz="1000" spc="-10" dirty="0">
                <a:latin typeface="Book Antiqua"/>
                <a:cs typeface="Book Antiqua"/>
              </a:rPr>
              <a:t>.</a:t>
            </a:r>
            <a:endParaRPr sz="10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4210" y="4374081"/>
            <a:ext cx="4568190" cy="3727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8600" marR="5080" indent="-216535">
              <a:lnSpc>
                <a:spcPct val="113900"/>
              </a:lnSpc>
              <a:spcBef>
                <a:spcPts val="95"/>
              </a:spcBef>
            </a:pPr>
            <a:r>
              <a:rPr sz="850" spc="-10" dirty="0">
                <a:latin typeface="Gulim"/>
                <a:cs typeface="Gulim"/>
              </a:rPr>
              <a:t>다섯째</a:t>
            </a:r>
            <a:r>
              <a:rPr sz="1000" spc="-10" dirty="0">
                <a:latin typeface="Book Antiqua"/>
                <a:cs typeface="Book Antiqua"/>
              </a:rPr>
              <a:t>,</a:t>
            </a:r>
            <a:r>
              <a:rPr sz="1000" spc="85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모집요강</a:t>
            </a:r>
            <a:r>
              <a:rPr sz="850" spc="229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및</a:t>
            </a:r>
            <a:r>
              <a:rPr sz="850" spc="2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특히</a:t>
            </a:r>
            <a:r>
              <a:rPr sz="850" spc="2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봉사단</a:t>
            </a:r>
            <a:r>
              <a:rPr sz="850" spc="229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규정에</a:t>
            </a:r>
            <a:r>
              <a:rPr sz="850" spc="2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대하여</a:t>
            </a:r>
            <a:r>
              <a:rPr sz="850" spc="229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정확히</a:t>
            </a:r>
            <a:r>
              <a:rPr sz="850" spc="245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숙지하였고</a:t>
            </a:r>
            <a:r>
              <a:rPr sz="1000" spc="-10" dirty="0">
                <a:latin typeface="Book Antiqua"/>
                <a:cs typeface="Book Antiqua"/>
              </a:rPr>
              <a:t>,</a:t>
            </a:r>
            <a:r>
              <a:rPr sz="1000" spc="75" dirty="0">
                <a:latin typeface="Book Antiqua"/>
                <a:cs typeface="Book Antiqua"/>
              </a:rPr>
              <a:t> </a:t>
            </a:r>
            <a:r>
              <a:rPr sz="850" dirty="0">
                <a:latin typeface="Gulim"/>
                <a:cs typeface="Gulim"/>
              </a:rPr>
              <a:t>이행할</a:t>
            </a:r>
            <a:r>
              <a:rPr sz="850" spc="245" dirty="0">
                <a:latin typeface="Gulim"/>
                <a:cs typeface="Gulim"/>
              </a:rPr>
              <a:t> </a:t>
            </a:r>
            <a:r>
              <a:rPr sz="850" dirty="0">
                <a:latin typeface="Gulim"/>
                <a:cs typeface="Gulim"/>
              </a:rPr>
              <a:t>것을 </a:t>
            </a:r>
            <a:r>
              <a:rPr sz="850" spc="-270" dirty="0">
                <a:latin typeface="Gulim"/>
                <a:cs typeface="Gulim"/>
              </a:rPr>
              <a:t> </a:t>
            </a:r>
            <a:r>
              <a:rPr sz="850" spc="-10" dirty="0">
                <a:latin typeface="Gulim"/>
                <a:cs typeface="Gulim"/>
              </a:rPr>
              <a:t>서약합니다</a:t>
            </a:r>
            <a:r>
              <a:rPr sz="1000" spc="-10" dirty="0">
                <a:latin typeface="Book Antiqua"/>
                <a:cs typeface="Book Antiqua"/>
              </a:rPr>
              <a:t>.</a:t>
            </a:r>
            <a:endParaRPr sz="1000" dirty="0">
              <a:latin typeface="Book Antiqua"/>
              <a:cs typeface="Book Antiqua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561961" y="4933562"/>
          <a:ext cx="3865879" cy="9107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700"/>
                <a:gridCol w="403225"/>
                <a:gridCol w="473710"/>
                <a:gridCol w="1960244"/>
              </a:tblGrid>
              <a:tr h="138559">
                <a:tc>
                  <a:txBody>
                    <a:bodyPr/>
                    <a:lstStyle/>
                    <a:p>
                      <a:pPr marL="31750">
                        <a:lnSpc>
                          <a:spcPts val="960"/>
                        </a:lnSpc>
                      </a:pPr>
                      <a:r>
                        <a:rPr sz="900" spc="-25" dirty="0">
                          <a:latin typeface="Book Antiqua"/>
                          <a:cs typeface="Book Antiqua"/>
                        </a:rPr>
                        <a:t>&lt;</a:t>
                      </a:r>
                      <a:r>
                        <a:rPr sz="750" spc="-25" dirty="0">
                          <a:latin typeface="Gulim"/>
                          <a:cs typeface="Gulim"/>
                        </a:rPr>
                        <a:t>본</a:t>
                      </a:r>
                      <a:r>
                        <a:rPr sz="750" spc="9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50" spc="-25" dirty="0">
                          <a:latin typeface="Gulim"/>
                          <a:cs typeface="Gulim"/>
                        </a:rPr>
                        <a:t>인</a:t>
                      </a:r>
                      <a:r>
                        <a:rPr sz="900" spc="-25" dirty="0">
                          <a:latin typeface="Book Antiqua"/>
                          <a:cs typeface="Book Antiqua"/>
                        </a:rPr>
                        <a:t>&gt;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ts val="960"/>
                        </a:lnSpc>
                      </a:pPr>
                      <a:r>
                        <a:rPr sz="900" spc="-15" dirty="0">
                          <a:latin typeface="Book Antiqua"/>
                          <a:cs typeface="Book Antiqua"/>
                        </a:rPr>
                        <a:t>&lt;</a:t>
                      </a:r>
                      <a:r>
                        <a:rPr sz="750" spc="-15" dirty="0">
                          <a:latin typeface="Gulim"/>
                          <a:cs typeface="Gulim"/>
                        </a:rPr>
                        <a:t>보호자</a:t>
                      </a:r>
                      <a:r>
                        <a:rPr sz="900" spc="-15" dirty="0">
                          <a:latin typeface="Book Antiqua"/>
                          <a:cs typeface="Book Antiqua"/>
                        </a:rPr>
                        <a:t>&gt;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0" marB="0"/>
                </a:tc>
              </a:tr>
              <a:tr h="15841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750" dirty="0">
                          <a:latin typeface="Gulim"/>
                          <a:cs typeface="Gulim"/>
                        </a:rPr>
                        <a:t>소속</a:t>
                      </a:r>
                      <a:r>
                        <a:rPr sz="900" dirty="0">
                          <a:latin typeface="Book Antiqua"/>
                          <a:cs typeface="Book Antiqua"/>
                        </a:rPr>
                        <a:t>[</a:t>
                      </a:r>
                      <a:r>
                        <a:rPr sz="750" dirty="0">
                          <a:latin typeface="Gulim"/>
                          <a:cs typeface="Gulim"/>
                        </a:rPr>
                        <a:t>학교</a:t>
                      </a:r>
                      <a:r>
                        <a:rPr sz="900" dirty="0">
                          <a:latin typeface="Book Antiqua"/>
                          <a:cs typeface="Book Antiqua"/>
                        </a:rPr>
                        <a:t>/</a:t>
                      </a:r>
                      <a:r>
                        <a:rPr sz="750" dirty="0">
                          <a:latin typeface="Gulim"/>
                          <a:cs typeface="Gulim"/>
                        </a:rPr>
                        <a:t>학과</a:t>
                      </a:r>
                      <a:r>
                        <a:rPr sz="900" dirty="0">
                          <a:latin typeface="Book Antiqua"/>
                          <a:cs typeface="Book Antiqua"/>
                        </a:rPr>
                        <a:t>]</a:t>
                      </a:r>
                      <a:r>
                        <a:rPr sz="900" spc="11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900" spc="-35" dirty="0">
                          <a:latin typeface="Book Antiqua"/>
                          <a:cs typeface="Book Antiqua"/>
                        </a:rPr>
                        <a:t>: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900" dirty="0">
                          <a:latin typeface="Book Antiqua"/>
                          <a:cs typeface="Book Antiqua"/>
                        </a:rPr>
                        <a:t>/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  <a:tc>
                  <a:txBody>
                    <a:bodyPr/>
                    <a:lstStyle/>
                    <a:p>
                      <a:pPr marL="40957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750" spc="25" dirty="0">
                          <a:latin typeface="Gulim"/>
                          <a:cs typeface="Gulim"/>
                        </a:rPr>
                        <a:t>부모</a:t>
                      </a:r>
                      <a:r>
                        <a:rPr sz="750" spc="11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50" spc="25" dirty="0">
                          <a:latin typeface="Gulim"/>
                          <a:cs typeface="Gulim"/>
                        </a:rPr>
                        <a:t>및</a:t>
                      </a:r>
                      <a:r>
                        <a:rPr sz="750" spc="10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50" spc="30" dirty="0">
                          <a:latin typeface="Gulim"/>
                          <a:cs typeface="Gulim"/>
                        </a:rPr>
                        <a:t>직계가족</a:t>
                      </a:r>
                      <a:endParaRPr sz="750">
                        <a:latin typeface="Gulim"/>
                        <a:cs typeface="Gulim"/>
                      </a:endParaRPr>
                    </a:p>
                  </a:txBody>
                  <a:tcPr marL="0" marR="0" marT="23495" marB="0"/>
                </a:tc>
              </a:tr>
              <a:tr h="15841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5"/>
                        </a:spcBef>
                        <a:tabLst>
                          <a:tab pos="328295" algn="l"/>
                        </a:tabLst>
                      </a:pPr>
                      <a:r>
                        <a:rPr sz="750" spc="25" dirty="0">
                          <a:latin typeface="Gulim"/>
                          <a:cs typeface="Gulim"/>
                        </a:rPr>
                        <a:t>성	명</a:t>
                      </a:r>
                      <a:r>
                        <a:rPr sz="750" spc="7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900" spc="-35" dirty="0">
                          <a:latin typeface="Book Antiqua"/>
                          <a:cs typeface="Book Antiqua"/>
                        </a:rPr>
                        <a:t>: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  <a:tc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900" spc="-20" dirty="0">
                          <a:latin typeface="Book Antiqua"/>
                          <a:cs typeface="Book Antiqua"/>
                        </a:rPr>
                        <a:t>(</a:t>
                      </a:r>
                      <a:r>
                        <a:rPr sz="750" spc="-20" dirty="0">
                          <a:latin typeface="Gulim"/>
                          <a:cs typeface="Gulim"/>
                        </a:rPr>
                        <a:t>인</a:t>
                      </a:r>
                      <a:r>
                        <a:rPr sz="900" spc="-20" dirty="0">
                          <a:latin typeface="Book Antiqua"/>
                          <a:cs typeface="Book Antiqua"/>
                        </a:rPr>
                        <a:t>)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9095">
                        <a:lnSpc>
                          <a:spcPct val="100000"/>
                        </a:lnSpc>
                        <a:spcBef>
                          <a:spcPts val="35"/>
                        </a:spcBef>
                        <a:tabLst>
                          <a:tab pos="676275" algn="l"/>
                          <a:tab pos="1764664" algn="l"/>
                        </a:tabLst>
                      </a:pPr>
                      <a:r>
                        <a:rPr sz="750" spc="25" dirty="0">
                          <a:latin typeface="Gulim"/>
                          <a:cs typeface="Gulim"/>
                        </a:rPr>
                        <a:t>성	명</a:t>
                      </a:r>
                      <a:r>
                        <a:rPr sz="750" spc="13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900" spc="-35" dirty="0">
                          <a:latin typeface="Book Antiqua"/>
                          <a:cs typeface="Book Antiqua"/>
                        </a:rPr>
                        <a:t>:	</a:t>
                      </a:r>
                      <a:r>
                        <a:rPr sz="900" spc="-25" dirty="0">
                          <a:latin typeface="Book Antiqua"/>
                          <a:cs typeface="Book Antiqua"/>
                        </a:rPr>
                        <a:t>(</a:t>
                      </a:r>
                      <a:r>
                        <a:rPr sz="750" spc="-25" dirty="0">
                          <a:latin typeface="Gulim"/>
                          <a:cs typeface="Gulim"/>
                        </a:rPr>
                        <a:t>인</a:t>
                      </a:r>
                      <a:r>
                        <a:rPr sz="900" spc="-25" dirty="0">
                          <a:latin typeface="Book Antiqua"/>
                          <a:cs typeface="Book Antiqua"/>
                        </a:rPr>
                        <a:t>)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</a:tr>
              <a:tr h="15841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750" spc="25" dirty="0">
                          <a:latin typeface="Gulim"/>
                          <a:cs typeface="Gulim"/>
                        </a:rPr>
                        <a:t>생년월일</a:t>
                      </a:r>
                      <a:r>
                        <a:rPr sz="750" spc="9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900" spc="-35" dirty="0">
                          <a:latin typeface="Book Antiqua"/>
                          <a:cs typeface="Book Antiqua"/>
                        </a:rPr>
                        <a:t>: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037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750" spc="30" dirty="0">
                          <a:latin typeface="Gulim"/>
                          <a:cs typeface="Gulim"/>
                        </a:rPr>
                        <a:t>참가자와의</a:t>
                      </a:r>
                      <a:r>
                        <a:rPr sz="750" spc="9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50" spc="25" dirty="0">
                          <a:latin typeface="Gulim"/>
                          <a:cs typeface="Gulim"/>
                        </a:rPr>
                        <a:t>관계</a:t>
                      </a:r>
                      <a:r>
                        <a:rPr sz="750" spc="114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900" spc="-35" dirty="0">
                          <a:latin typeface="Book Antiqua"/>
                          <a:cs typeface="Book Antiqua"/>
                        </a:rPr>
                        <a:t>: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</a:tr>
              <a:tr h="15841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5"/>
                        </a:spcBef>
                        <a:tabLst>
                          <a:tab pos="328295" algn="l"/>
                        </a:tabLst>
                      </a:pPr>
                      <a:r>
                        <a:rPr sz="750" spc="25" dirty="0">
                          <a:latin typeface="Gulim"/>
                          <a:cs typeface="Gulim"/>
                        </a:rPr>
                        <a:t>주	소</a:t>
                      </a:r>
                      <a:r>
                        <a:rPr sz="750" spc="7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900" spc="-35" dirty="0">
                          <a:latin typeface="Book Antiqua"/>
                          <a:cs typeface="Book Antiqua"/>
                        </a:rPr>
                        <a:t>: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0370">
                        <a:lnSpc>
                          <a:spcPct val="100000"/>
                        </a:lnSpc>
                        <a:spcBef>
                          <a:spcPts val="35"/>
                        </a:spcBef>
                        <a:tabLst>
                          <a:tab pos="716915" algn="l"/>
                        </a:tabLst>
                      </a:pPr>
                      <a:r>
                        <a:rPr sz="750" spc="25" dirty="0">
                          <a:latin typeface="Gulim"/>
                          <a:cs typeface="Gulim"/>
                        </a:rPr>
                        <a:t>주	소</a:t>
                      </a:r>
                      <a:r>
                        <a:rPr sz="750" spc="7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900" spc="-35" dirty="0">
                          <a:latin typeface="Book Antiqua"/>
                          <a:cs typeface="Book Antiqua"/>
                        </a:rPr>
                        <a:t>: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</a:tr>
              <a:tr h="138559">
                <a:tc>
                  <a:txBody>
                    <a:bodyPr/>
                    <a:lstStyle/>
                    <a:p>
                      <a:pPr marL="31750">
                        <a:lnSpc>
                          <a:spcPts val="955"/>
                        </a:lnSpc>
                        <a:spcBef>
                          <a:spcPts val="35"/>
                        </a:spcBef>
                      </a:pPr>
                      <a:r>
                        <a:rPr sz="750" spc="25" dirty="0">
                          <a:latin typeface="Gulim"/>
                          <a:cs typeface="Gulim"/>
                        </a:rPr>
                        <a:t>연</a:t>
                      </a:r>
                      <a:r>
                        <a:rPr sz="750" spc="10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50" spc="25" dirty="0">
                          <a:latin typeface="Gulim"/>
                          <a:cs typeface="Gulim"/>
                        </a:rPr>
                        <a:t>락</a:t>
                      </a:r>
                      <a:r>
                        <a:rPr sz="750" spc="1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50" spc="25" dirty="0">
                          <a:latin typeface="Gulim"/>
                          <a:cs typeface="Gulim"/>
                        </a:rPr>
                        <a:t>처</a:t>
                      </a:r>
                      <a:r>
                        <a:rPr sz="750" spc="11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900" spc="-35" dirty="0">
                          <a:latin typeface="Book Antiqua"/>
                          <a:cs typeface="Book Antiqua"/>
                        </a:rPr>
                        <a:t>: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0370">
                        <a:lnSpc>
                          <a:spcPts val="955"/>
                        </a:lnSpc>
                        <a:spcBef>
                          <a:spcPts val="35"/>
                        </a:spcBef>
                      </a:pPr>
                      <a:r>
                        <a:rPr sz="750" spc="25" dirty="0">
                          <a:latin typeface="Gulim"/>
                          <a:cs typeface="Gulim"/>
                        </a:rPr>
                        <a:t>연</a:t>
                      </a:r>
                      <a:r>
                        <a:rPr sz="750" spc="1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50" spc="25" dirty="0">
                          <a:latin typeface="Gulim"/>
                          <a:cs typeface="Gulim"/>
                        </a:rPr>
                        <a:t>락</a:t>
                      </a:r>
                      <a:r>
                        <a:rPr sz="750" spc="10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50" spc="25" dirty="0">
                          <a:latin typeface="Gulim"/>
                          <a:cs typeface="Gulim"/>
                        </a:rPr>
                        <a:t>처</a:t>
                      </a:r>
                      <a:r>
                        <a:rPr sz="750" spc="1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900" spc="-35" dirty="0">
                          <a:latin typeface="Book Antiqua"/>
                          <a:cs typeface="Book Antiqua"/>
                        </a:rPr>
                        <a:t>:</a:t>
                      </a:r>
                      <a:endParaRPr sz="900">
                        <a:latin typeface="Book Antiqua"/>
                        <a:cs typeface="Book Antiqua"/>
                      </a:endParaRPr>
                    </a:p>
                  </a:txBody>
                  <a:tcPr marL="0" marR="0" marT="4445" marB="0"/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2298206" y="6016024"/>
            <a:ext cx="124460" cy="1447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50" spc="25" dirty="0">
                <a:latin typeface="Gulim"/>
                <a:cs typeface="Gulim"/>
              </a:rPr>
              <a:t>년</a:t>
            </a:r>
            <a:endParaRPr sz="750">
              <a:latin typeface="Gulim"/>
              <a:cs typeface="Gulim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95062" y="6016024"/>
            <a:ext cx="124460" cy="1447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50" spc="25" dirty="0">
                <a:latin typeface="Gulim"/>
                <a:cs typeface="Gulim"/>
              </a:rPr>
              <a:t>월</a:t>
            </a:r>
            <a:endParaRPr sz="750">
              <a:latin typeface="Gulim"/>
              <a:cs typeface="Gulim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40632" y="6016024"/>
            <a:ext cx="124460" cy="1447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50" spc="25" dirty="0">
                <a:latin typeface="Gulim"/>
                <a:cs typeface="Gulim"/>
              </a:rPr>
              <a:t>일</a:t>
            </a:r>
            <a:endParaRPr sz="750">
              <a:latin typeface="Gulim"/>
              <a:cs typeface="Gulim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17821" y="6480592"/>
            <a:ext cx="2727960" cy="241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spc="15" dirty="0">
                <a:latin typeface="Malgun Gothic"/>
                <a:cs typeface="Malgun Gothic"/>
              </a:rPr>
              <a:t>사단법인</a:t>
            </a:r>
            <a:r>
              <a:rPr sz="1400" b="1" spc="185" dirty="0">
                <a:latin typeface="Malgun Gothic"/>
                <a:cs typeface="Malgun Gothic"/>
              </a:rPr>
              <a:t> </a:t>
            </a:r>
            <a:r>
              <a:rPr sz="1400" b="1" spc="15" dirty="0">
                <a:latin typeface="Malgun Gothic"/>
                <a:cs typeface="Malgun Gothic"/>
              </a:rPr>
              <a:t>태평양아시아협회</a:t>
            </a:r>
            <a:r>
              <a:rPr sz="1400" b="1" spc="185" dirty="0">
                <a:latin typeface="Malgun Gothic"/>
                <a:cs typeface="Malgun Gothic"/>
              </a:rPr>
              <a:t> </a:t>
            </a:r>
            <a:r>
              <a:rPr sz="1400" b="1" spc="15" dirty="0">
                <a:latin typeface="Malgun Gothic"/>
                <a:cs typeface="Malgun Gothic"/>
              </a:rPr>
              <a:t>귀중</a:t>
            </a:r>
            <a:endParaRPr sz="1400">
              <a:latin typeface="Malgun Gothic"/>
              <a:cs typeface="Malgun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11284" y="739747"/>
            <a:ext cx="37147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latin typeface="Dotum"/>
                <a:cs typeface="Dotum"/>
              </a:rPr>
              <a:t>(별첨</a:t>
            </a:r>
            <a:r>
              <a:rPr sz="700" spc="55" dirty="0">
                <a:latin typeface="Dotum"/>
                <a:cs typeface="Dotum"/>
              </a:rPr>
              <a:t> </a:t>
            </a:r>
            <a:r>
              <a:rPr sz="700" spc="5" dirty="0">
                <a:latin typeface="Dotum"/>
                <a:cs typeface="Dotum"/>
              </a:rPr>
              <a:t>4)</a:t>
            </a:r>
            <a:endParaRPr sz="700">
              <a:latin typeface="Dotum"/>
              <a:cs typeface="Dotum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171204" y="853198"/>
            <a:ext cx="1701800" cy="2076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000" b="1" spc="-10" dirty="0">
                <a:latin typeface="Malgun Gothic"/>
                <a:cs typeface="Malgun Gothic"/>
              </a:rPr>
              <a:t>개인</a:t>
            </a:r>
            <a:r>
              <a:rPr sz="1000" b="1" spc="-25" dirty="0">
                <a:latin typeface="Malgun Gothic"/>
                <a:cs typeface="Malgun Gothic"/>
              </a:rPr>
              <a:t>정</a:t>
            </a:r>
            <a:r>
              <a:rPr sz="1000" b="1" spc="-10" dirty="0">
                <a:latin typeface="Malgun Gothic"/>
                <a:cs typeface="Malgun Gothic"/>
              </a:rPr>
              <a:t>보</a:t>
            </a:r>
            <a:r>
              <a:rPr sz="1000" b="1" spc="150" dirty="0">
                <a:latin typeface="Malgun Gothic"/>
                <a:cs typeface="Malgun Gothic"/>
              </a:rPr>
              <a:t> </a:t>
            </a:r>
            <a:r>
              <a:rPr sz="1000" b="1" spc="-25" dirty="0">
                <a:latin typeface="Malgun Gothic"/>
                <a:cs typeface="Malgun Gothic"/>
              </a:rPr>
              <a:t>수</a:t>
            </a:r>
            <a:r>
              <a:rPr sz="1000" b="1" spc="-10" dirty="0">
                <a:latin typeface="Malgun Gothic"/>
                <a:cs typeface="Malgun Gothic"/>
              </a:rPr>
              <a:t>집</a:t>
            </a:r>
            <a:r>
              <a:rPr sz="1000" b="1" spc="150" dirty="0">
                <a:latin typeface="Malgun Gothic"/>
                <a:cs typeface="Malgun Gothic"/>
              </a:rPr>
              <a:t> </a:t>
            </a:r>
            <a:r>
              <a:rPr sz="1200" spc="-130" dirty="0">
                <a:latin typeface="Book Antiqua"/>
                <a:cs typeface="Book Antiqua"/>
              </a:rPr>
              <a:t>/</a:t>
            </a:r>
            <a:r>
              <a:rPr sz="1200" spc="-125" dirty="0">
                <a:latin typeface="Book Antiqua"/>
                <a:cs typeface="Book Antiqua"/>
              </a:rPr>
              <a:t> </a:t>
            </a:r>
            <a:r>
              <a:rPr sz="1000" b="1" spc="-10" dirty="0">
                <a:latin typeface="Malgun Gothic"/>
                <a:cs typeface="Malgun Gothic"/>
              </a:rPr>
              <a:t>활용</a:t>
            </a:r>
            <a:r>
              <a:rPr sz="1000" b="1" spc="150" dirty="0">
                <a:latin typeface="Malgun Gothic"/>
                <a:cs typeface="Malgun Gothic"/>
              </a:rPr>
              <a:t> </a:t>
            </a:r>
            <a:r>
              <a:rPr sz="1000" b="1" spc="-25" dirty="0">
                <a:latin typeface="Malgun Gothic"/>
                <a:cs typeface="Malgun Gothic"/>
              </a:rPr>
              <a:t>동</a:t>
            </a:r>
            <a:r>
              <a:rPr sz="1000" b="1" spc="-10" dirty="0">
                <a:latin typeface="Malgun Gothic"/>
                <a:cs typeface="Malgun Gothic"/>
              </a:rPr>
              <a:t>의서</a:t>
            </a:r>
            <a:endParaRPr sz="1000">
              <a:latin typeface="Malgun Gothic"/>
              <a:cs typeface="Malgun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024885" y="1149580"/>
            <a:ext cx="3992879" cy="9372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57785" marR="5080" indent="50165" algn="just">
              <a:lnSpc>
                <a:spcPct val="101099"/>
              </a:lnSpc>
              <a:spcBef>
                <a:spcPts val="120"/>
              </a:spcBef>
            </a:pPr>
            <a:r>
              <a:rPr sz="900" spc="5" dirty="0">
                <a:latin typeface="Book Antiqua"/>
                <a:cs typeface="Book Antiqua"/>
              </a:rPr>
              <a:t>(</a:t>
            </a:r>
            <a:r>
              <a:rPr sz="750" spc="25" dirty="0">
                <a:latin typeface="Gulim"/>
                <a:cs typeface="Gulim"/>
              </a:rPr>
              <a:t>사</a:t>
            </a:r>
            <a:r>
              <a:rPr sz="750" spc="-95" dirty="0">
                <a:latin typeface="Gulim"/>
                <a:cs typeface="Gulim"/>
              </a:rPr>
              <a:t> </a:t>
            </a:r>
            <a:r>
              <a:rPr sz="900" spc="5" dirty="0">
                <a:latin typeface="Book Antiqua"/>
                <a:cs typeface="Book Antiqua"/>
              </a:rPr>
              <a:t>)</a:t>
            </a:r>
            <a:r>
              <a:rPr sz="750" spc="25" dirty="0">
                <a:latin typeface="Gulim"/>
                <a:cs typeface="Gulim"/>
              </a:rPr>
              <a:t>태</a:t>
            </a:r>
            <a:r>
              <a:rPr sz="750" spc="-9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평</a:t>
            </a:r>
            <a:r>
              <a:rPr sz="750" spc="-9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양</a:t>
            </a:r>
            <a:r>
              <a:rPr sz="750" spc="-9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아</a:t>
            </a:r>
            <a:r>
              <a:rPr sz="750" spc="-9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시</a:t>
            </a:r>
            <a:r>
              <a:rPr sz="750" spc="-9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아</a:t>
            </a:r>
            <a:r>
              <a:rPr sz="750" spc="-9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협</a:t>
            </a:r>
            <a:r>
              <a:rPr sz="750" spc="-9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회</a:t>
            </a:r>
            <a:r>
              <a:rPr sz="750" spc="-8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는</a:t>
            </a:r>
            <a:r>
              <a:rPr sz="750" dirty="0">
                <a:latin typeface="Gulim"/>
                <a:cs typeface="Gulim"/>
              </a:rPr>
              <a:t> </a:t>
            </a:r>
            <a:r>
              <a:rPr sz="750" spc="60" dirty="0">
                <a:latin typeface="Gulim"/>
                <a:cs typeface="Gulim"/>
              </a:rPr>
              <a:t> </a:t>
            </a:r>
            <a:r>
              <a:rPr sz="900" spc="-100" dirty="0">
                <a:latin typeface="Book Antiqua"/>
                <a:cs typeface="Book Antiqua"/>
              </a:rPr>
              <a:t>W</a:t>
            </a:r>
            <a:r>
              <a:rPr sz="900" spc="-60" dirty="0">
                <a:latin typeface="Book Antiqua"/>
                <a:cs typeface="Book Antiqua"/>
              </a:rPr>
              <a:t>F</a:t>
            </a:r>
            <a:r>
              <a:rPr sz="900" spc="-90" dirty="0">
                <a:latin typeface="Book Antiqua"/>
                <a:cs typeface="Book Antiqua"/>
              </a:rPr>
              <a:t>K</a:t>
            </a:r>
            <a:r>
              <a:rPr sz="900" dirty="0">
                <a:latin typeface="Book Antiqua"/>
                <a:cs typeface="Book Antiqua"/>
              </a:rPr>
              <a:t> </a:t>
            </a:r>
            <a:r>
              <a:rPr sz="900" spc="-25" dirty="0">
                <a:latin typeface="Book Antiqua"/>
                <a:cs typeface="Book Antiqua"/>
              </a:rPr>
              <a:t> </a:t>
            </a:r>
            <a:r>
              <a:rPr sz="900" spc="-70" dirty="0">
                <a:latin typeface="Book Antiqua"/>
                <a:cs typeface="Book Antiqua"/>
              </a:rPr>
              <a:t>P</a:t>
            </a:r>
            <a:r>
              <a:rPr sz="900" spc="-80" dirty="0">
                <a:latin typeface="Book Antiqua"/>
                <a:cs typeface="Book Antiqua"/>
              </a:rPr>
              <a:t>A</a:t>
            </a:r>
            <a:r>
              <a:rPr sz="900" spc="-45" dirty="0">
                <a:latin typeface="Book Antiqua"/>
                <a:cs typeface="Book Antiqua"/>
              </a:rPr>
              <a:t>S</a:t>
            </a:r>
            <a:r>
              <a:rPr sz="750" spc="35" dirty="0">
                <a:latin typeface="Gulim"/>
                <a:cs typeface="Gulim"/>
              </a:rPr>
              <a:t>청</a:t>
            </a:r>
            <a:r>
              <a:rPr sz="750" spc="45" dirty="0">
                <a:latin typeface="Gulim"/>
                <a:cs typeface="Gulim"/>
              </a:rPr>
              <a:t>년봉사</a:t>
            </a:r>
            <a:r>
              <a:rPr sz="750" spc="25" dirty="0">
                <a:latin typeface="Gulim"/>
                <a:cs typeface="Gulim"/>
              </a:rPr>
              <a:t>단</a:t>
            </a:r>
            <a:r>
              <a:rPr sz="750" dirty="0">
                <a:latin typeface="Gulim"/>
                <a:cs typeface="Gulim"/>
              </a:rPr>
              <a:t> </a:t>
            </a:r>
            <a:r>
              <a:rPr sz="750" spc="-60" dirty="0">
                <a:latin typeface="Gulim"/>
                <a:cs typeface="Gulim"/>
              </a:rPr>
              <a:t> </a:t>
            </a:r>
            <a:r>
              <a:rPr sz="750" spc="45" dirty="0">
                <a:latin typeface="Gulim"/>
                <a:cs typeface="Gulim"/>
              </a:rPr>
              <a:t>모</a:t>
            </a:r>
            <a:r>
              <a:rPr sz="750" spc="35" dirty="0">
                <a:latin typeface="Gulim"/>
                <a:cs typeface="Gulim"/>
              </a:rPr>
              <a:t>집</a:t>
            </a:r>
            <a:r>
              <a:rPr sz="750" spc="45" dirty="0">
                <a:latin typeface="Gulim"/>
                <a:cs typeface="Gulim"/>
              </a:rPr>
              <a:t>선</a:t>
            </a:r>
            <a:r>
              <a:rPr sz="750" spc="60" dirty="0">
                <a:latin typeface="Gulim"/>
                <a:cs typeface="Gulim"/>
              </a:rPr>
              <a:t>발</a:t>
            </a:r>
            <a:r>
              <a:rPr sz="750" spc="10" dirty="0">
                <a:latin typeface="Wingdings"/>
                <a:cs typeface="Wingdings"/>
              </a:rPr>
              <a:t></a:t>
            </a:r>
            <a:r>
              <a:rPr sz="750" spc="35" dirty="0">
                <a:latin typeface="Gulim"/>
                <a:cs typeface="Gulim"/>
              </a:rPr>
              <a:t>파</a:t>
            </a:r>
            <a:r>
              <a:rPr sz="750" spc="25" dirty="0">
                <a:latin typeface="Gulim"/>
                <a:cs typeface="Gulim"/>
              </a:rPr>
              <a:t>견</a:t>
            </a:r>
            <a:r>
              <a:rPr sz="750" dirty="0">
                <a:latin typeface="Gulim"/>
                <a:cs typeface="Gulim"/>
              </a:rPr>
              <a:t> </a:t>
            </a:r>
            <a:r>
              <a:rPr sz="750" spc="-6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및</a:t>
            </a:r>
            <a:r>
              <a:rPr sz="750" dirty="0">
                <a:latin typeface="Gulim"/>
                <a:cs typeface="Gulim"/>
              </a:rPr>
              <a:t> </a:t>
            </a:r>
            <a:r>
              <a:rPr sz="750" spc="-70" dirty="0">
                <a:latin typeface="Gulim"/>
                <a:cs typeface="Gulim"/>
              </a:rPr>
              <a:t> </a:t>
            </a:r>
            <a:r>
              <a:rPr sz="750" spc="45" dirty="0">
                <a:latin typeface="Gulim"/>
                <a:cs typeface="Gulim"/>
              </a:rPr>
              <a:t>사후관리</a:t>
            </a:r>
            <a:r>
              <a:rPr sz="750" spc="25" dirty="0">
                <a:latin typeface="Gulim"/>
                <a:cs typeface="Gulim"/>
              </a:rPr>
              <a:t>를</a:t>
            </a:r>
            <a:r>
              <a:rPr sz="750" dirty="0">
                <a:latin typeface="Gulim"/>
                <a:cs typeface="Gulim"/>
              </a:rPr>
              <a:t> </a:t>
            </a:r>
            <a:r>
              <a:rPr sz="750" spc="-70" dirty="0">
                <a:latin typeface="Gulim"/>
                <a:cs typeface="Gulim"/>
              </a:rPr>
              <a:t> </a:t>
            </a:r>
            <a:r>
              <a:rPr sz="750" spc="15" dirty="0">
                <a:latin typeface="Gulim"/>
                <a:cs typeface="Gulim"/>
              </a:rPr>
              <a:t>위  </a:t>
            </a:r>
            <a:r>
              <a:rPr sz="750" spc="35" dirty="0">
                <a:latin typeface="Gulim"/>
                <a:cs typeface="Gulim"/>
              </a:rPr>
              <a:t>하여 </a:t>
            </a:r>
            <a:r>
              <a:rPr sz="750" spc="45" dirty="0">
                <a:latin typeface="Gulim"/>
                <a:cs typeface="Gulim"/>
              </a:rPr>
              <a:t>개인정보보호법 </a:t>
            </a:r>
            <a:r>
              <a:rPr sz="750" spc="-10" dirty="0">
                <a:latin typeface="Gulim"/>
                <a:cs typeface="Gulim"/>
              </a:rPr>
              <a:t>제</a:t>
            </a:r>
            <a:r>
              <a:rPr sz="900" spc="-10" dirty="0">
                <a:latin typeface="Book Antiqua"/>
                <a:cs typeface="Book Antiqua"/>
              </a:rPr>
              <a:t>15</a:t>
            </a:r>
            <a:r>
              <a:rPr sz="750" spc="-10" dirty="0">
                <a:latin typeface="Gulim"/>
                <a:cs typeface="Gulim"/>
              </a:rPr>
              <a:t>조 </a:t>
            </a:r>
            <a:r>
              <a:rPr sz="750" spc="25" dirty="0">
                <a:latin typeface="Gulim"/>
                <a:cs typeface="Gulim"/>
              </a:rPr>
              <a:t>및 </a:t>
            </a:r>
            <a:r>
              <a:rPr sz="750" dirty="0">
                <a:latin typeface="Gulim"/>
                <a:cs typeface="Gulim"/>
              </a:rPr>
              <a:t>제</a:t>
            </a:r>
            <a:r>
              <a:rPr sz="900" dirty="0">
                <a:latin typeface="Book Antiqua"/>
                <a:cs typeface="Book Antiqua"/>
              </a:rPr>
              <a:t>22</a:t>
            </a:r>
            <a:r>
              <a:rPr sz="750" dirty="0">
                <a:latin typeface="Gulim"/>
                <a:cs typeface="Gulim"/>
              </a:rPr>
              <a:t>조에 </a:t>
            </a:r>
            <a:r>
              <a:rPr sz="750" spc="35" dirty="0">
                <a:latin typeface="Gulim"/>
                <a:cs typeface="Gulim"/>
              </a:rPr>
              <a:t>따라 </a:t>
            </a:r>
            <a:r>
              <a:rPr sz="750" spc="40" dirty="0">
                <a:latin typeface="Gulim"/>
                <a:cs typeface="Gulim"/>
              </a:rPr>
              <a:t>개인정보 </a:t>
            </a:r>
            <a:r>
              <a:rPr sz="750" spc="25" dirty="0">
                <a:latin typeface="Gulim"/>
                <a:cs typeface="Gulim"/>
              </a:rPr>
              <a:t>수집</a:t>
            </a:r>
            <a:r>
              <a:rPr sz="900" spc="25" dirty="0">
                <a:latin typeface="Gulim"/>
                <a:cs typeface="Gulim"/>
              </a:rPr>
              <a:t>·</a:t>
            </a:r>
            <a:r>
              <a:rPr sz="750" spc="25" dirty="0">
                <a:latin typeface="Gulim"/>
                <a:cs typeface="Gulim"/>
              </a:rPr>
              <a:t>이용 및 </a:t>
            </a:r>
            <a:r>
              <a:rPr sz="750" spc="40" dirty="0">
                <a:latin typeface="Gulim"/>
                <a:cs typeface="Gulim"/>
              </a:rPr>
              <a:t>제공에 </a:t>
            </a:r>
            <a:r>
              <a:rPr sz="750" spc="35" dirty="0">
                <a:latin typeface="Gulim"/>
                <a:cs typeface="Gulim"/>
              </a:rPr>
              <a:t>대한 </a:t>
            </a:r>
            <a:r>
              <a:rPr sz="750" spc="40" dirty="0">
                <a:latin typeface="Gulim"/>
                <a:cs typeface="Gulim"/>
              </a:rPr>
              <a:t> 귀하의</a:t>
            </a:r>
            <a:r>
              <a:rPr sz="750" spc="165" dirty="0">
                <a:latin typeface="Gulim"/>
                <a:cs typeface="Gulim"/>
              </a:rPr>
              <a:t> </a:t>
            </a:r>
            <a:r>
              <a:rPr sz="750" spc="40" dirty="0">
                <a:latin typeface="Gulim"/>
                <a:cs typeface="Gulim"/>
              </a:rPr>
              <a:t>동의를</a:t>
            </a:r>
            <a:r>
              <a:rPr sz="750" spc="180" dirty="0">
                <a:latin typeface="Gulim"/>
                <a:cs typeface="Gulim"/>
              </a:rPr>
              <a:t> </a:t>
            </a:r>
            <a:r>
              <a:rPr sz="750" spc="35" dirty="0">
                <a:latin typeface="Gulim"/>
                <a:cs typeface="Gulim"/>
              </a:rPr>
              <a:t>받고자</a:t>
            </a:r>
            <a:r>
              <a:rPr sz="750" spc="18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합니다</a:t>
            </a:r>
            <a:r>
              <a:rPr sz="900" spc="25" dirty="0">
                <a:latin typeface="Book Antiqua"/>
                <a:cs typeface="Book Antiqua"/>
              </a:rPr>
              <a:t>.</a:t>
            </a:r>
            <a:endParaRPr sz="9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900" spc="-45" dirty="0">
                <a:latin typeface="Book Antiqua"/>
                <a:cs typeface="Book Antiqua"/>
              </a:rPr>
              <a:t>1.</a:t>
            </a:r>
            <a:r>
              <a:rPr sz="900" spc="-35" dirty="0">
                <a:latin typeface="Book Antiqua"/>
                <a:cs typeface="Book Antiqua"/>
              </a:rPr>
              <a:t> </a:t>
            </a:r>
            <a:r>
              <a:rPr sz="750" b="1" spc="30" dirty="0">
                <a:latin typeface="Malgun Gothic"/>
                <a:cs typeface="Malgun Gothic"/>
              </a:rPr>
              <a:t>개인정보의</a:t>
            </a:r>
            <a:r>
              <a:rPr sz="750" b="1" spc="100" dirty="0">
                <a:latin typeface="Malgun Gothic"/>
                <a:cs typeface="Malgun Gothic"/>
              </a:rPr>
              <a:t> </a:t>
            </a:r>
            <a:r>
              <a:rPr sz="750" b="1" spc="25" dirty="0">
                <a:latin typeface="Malgun Gothic"/>
                <a:cs typeface="Malgun Gothic"/>
              </a:rPr>
              <a:t>수집내용</a:t>
            </a:r>
            <a:r>
              <a:rPr sz="750" b="1" spc="114" dirty="0">
                <a:latin typeface="Malgun Gothic"/>
                <a:cs typeface="Malgun Gothic"/>
              </a:rPr>
              <a:t> </a:t>
            </a:r>
            <a:r>
              <a:rPr sz="750" b="1" spc="25" dirty="0">
                <a:latin typeface="Malgun Gothic"/>
                <a:cs typeface="Malgun Gothic"/>
              </a:rPr>
              <a:t>및</a:t>
            </a:r>
            <a:r>
              <a:rPr sz="750" b="1" spc="100" dirty="0">
                <a:latin typeface="Malgun Gothic"/>
                <a:cs typeface="Malgun Gothic"/>
              </a:rPr>
              <a:t> </a:t>
            </a:r>
            <a:r>
              <a:rPr sz="750" b="1" spc="30" dirty="0">
                <a:latin typeface="Malgun Gothic"/>
                <a:cs typeface="Malgun Gothic"/>
              </a:rPr>
              <a:t>이용목적</a:t>
            </a:r>
            <a:endParaRPr sz="750">
              <a:latin typeface="Malgun Gothic"/>
              <a:cs typeface="Malgun Gothic"/>
            </a:endParaRPr>
          </a:p>
          <a:p>
            <a:pPr marL="57785" marR="5080" indent="50165" algn="just">
              <a:lnSpc>
                <a:spcPct val="101099"/>
              </a:lnSpc>
            </a:pPr>
            <a:r>
              <a:rPr sz="750" spc="35" dirty="0">
                <a:latin typeface="Gulim"/>
                <a:cs typeface="Gulim"/>
              </a:rPr>
              <a:t>제공하신 정보는 </a:t>
            </a:r>
            <a:r>
              <a:rPr sz="900" spc="-85" dirty="0">
                <a:latin typeface="Book Antiqua"/>
                <a:cs typeface="Book Antiqua"/>
              </a:rPr>
              <a:t>WFK</a:t>
            </a:r>
            <a:r>
              <a:rPr sz="900" spc="195" dirty="0">
                <a:latin typeface="Book Antiqua"/>
                <a:cs typeface="Book Antiqua"/>
              </a:rPr>
              <a:t> </a:t>
            </a:r>
            <a:r>
              <a:rPr sz="900" spc="-5" dirty="0">
                <a:latin typeface="Book Antiqua"/>
                <a:cs typeface="Book Antiqua"/>
              </a:rPr>
              <a:t>PAS</a:t>
            </a:r>
            <a:r>
              <a:rPr sz="750" spc="-5" dirty="0">
                <a:latin typeface="Gulim"/>
                <a:cs typeface="Gulim"/>
              </a:rPr>
              <a:t>청년봉사단 </a:t>
            </a:r>
            <a:r>
              <a:rPr sz="750" spc="40" dirty="0">
                <a:latin typeface="Gulim"/>
                <a:cs typeface="Gulim"/>
              </a:rPr>
              <a:t>모집선발</a:t>
            </a:r>
            <a:r>
              <a:rPr sz="750" spc="40" dirty="0">
                <a:latin typeface="Wingdings"/>
                <a:cs typeface="Wingdings"/>
              </a:rPr>
              <a:t></a:t>
            </a:r>
            <a:r>
              <a:rPr sz="750" spc="40" dirty="0">
                <a:latin typeface="Gulim"/>
                <a:cs typeface="Gulim"/>
              </a:rPr>
              <a:t>파견 </a:t>
            </a:r>
            <a:r>
              <a:rPr sz="750" spc="25" dirty="0">
                <a:latin typeface="Gulim"/>
                <a:cs typeface="Gulim"/>
              </a:rPr>
              <a:t>및 </a:t>
            </a:r>
            <a:r>
              <a:rPr sz="750" spc="40" dirty="0">
                <a:latin typeface="Gulim"/>
                <a:cs typeface="Gulim"/>
              </a:rPr>
              <a:t>사후관리 </a:t>
            </a:r>
            <a:r>
              <a:rPr sz="750" spc="30" dirty="0">
                <a:latin typeface="Gulim"/>
                <a:cs typeface="Gulim"/>
              </a:rPr>
              <a:t>과정 </a:t>
            </a:r>
            <a:r>
              <a:rPr sz="750" spc="25" dirty="0">
                <a:latin typeface="Gulim"/>
                <a:cs typeface="Gulim"/>
              </a:rPr>
              <a:t>중 </a:t>
            </a:r>
            <a:r>
              <a:rPr sz="750" spc="35" dirty="0">
                <a:latin typeface="Gulim"/>
                <a:cs typeface="Gulim"/>
              </a:rPr>
              <a:t>아래사 </a:t>
            </a:r>
            <a:r>
              <a:rPr sz="750" spc="40" dirty="0">
                <a:latin typeface="Gulim"/>
                <a:cs typeface="Gulim"/>
              </a:rPr>
              <a:t> </a:t>
            </a:r>
            <a:r>
              <a:rPr sz="750" spc="30" dirty="0">
                <a:latin typeface="Gulim"/>
                <a:cs typeface="Gulim"/>
              </a:rPr>
              <a:t>항의</a:t>
            </a:r>
            <a:r>
              <a:rPr sz="750" spc="165" dirty="0">
                <a:latin typeface="Gulim"/>
                <a:cs typeface="Gulim"/>
              </a:rPr>
              <a:t> </a:t>
            </a:r>
            <a:r>
              <a:rPr sz="750" spc="30" dirty="0">
                <a:latin typeface="Gulim"/>
                <a:cs typeface="Gulim"/>
              </a:rPr>
              <a:t>해당</a:t>
            </a:r>
            <a:r>
              <a:rPr sz="750" spc="170" dirty="0">
                <a:latin typeface="Gulim"/>
                <a:cs typeface="Gulim"/>
              </a:rPr>
              <a:t> </a:t>
            </a:r>
            <a:r>
              <a:rPr sz="750" spc="30" dirty="0">
                <a:latin typeface="Gulim"/>
                <a:cs typeface="Gulim"/>
              </a:rPr>
              <a:t>여부</a:t>
            </a:r>
            <a:r>
              <a:rPr sz="750" spc="170" dirty="0">
                <a:latin typeface="Gulim"/>
                <a:cs typeface="Gulim"/>
              </a:rPr>
              <a:t> </a:t>
            </a:r>
            <a:r>
              <a:rPr sz="750" spc="35" dirty="0">
                <a:latin typeface="Gulim"/>
                <a:cs typeface="Gulim"/>
              </a:rPr>
              <a:t>확인을</a:t>
            </a:r>
            <a:r>
              <a:rPr sz="750" spc="165" dirty="0">
                <a:latin typeface="Gulim"/>
                <a:cs typeface="Gulim"/>
              </a:rPr>
              <a:t> </a:t>
            </a:r>
            <a:r>
              <a:rPr sz="750" spc="30" dirty="0">
                <a:latin typeface="Gulim"/>
                <a:cs typeface="Gulim"/>
              </a:rPr>
              <a:t>위해</a:t>
            </a:r>
            <a:r>
              <a:rPr sz="750" spc="170" dirty="0">
                <a:latin typeface="Gulim"/>
                <a:cs typeface="Gulim"/>
              </a:rPr>
              <a:t> </a:t>
            </a:r>
            <a:r>
              <a:rPr sz="750" spc="30" dirty="0">
                <a:latin typeface="Gulim"/>
                <a:cs typeface="Gulim"/>
              </a:rPr>
              <a:t>사용합니다</a:t>
            </a:r>
            <a:r>
              <a:rPr sz="900" spc="30" dirty="0">
                <a:latin typeface="Book Antiqua"/>
                <a:cs typeface="Book Antiqua"/>
              </a:rPr>
              <a:t>.</a:t>
            </a:r>
            <a:endParaRPr sz="9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22836" y="2874230"/>
            <a:ext cx="81280" cy="97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65"/>
              </a:lnSpc>
            </a:pPr>
            <a:r>
              <a:rPr sz="750" spc="110" dirty="0">
                <a:latin typeface="Microsoft Sans Serif"/>
                <a:cs typeface="Microsoft Sans Serif"/>
              </a:rPr>
              <a:t>※</a:t>
            </a:r>
            <a:endParaRPr sz="750">
              <a:latin typeface="Microsoft Sans Serif"/>
              <a:cs typeface="Microsoft Sans Serif"/>
            </a:endParaRPr>
          </a:p>
        </p:txBody>
      </p:sp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36525" y="2904703"/>
            <a:ext cx="52354" cy="51790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6186253" y="2861530"/>
            <a:ext cx="3000375" cy="3543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7785">
              <a:lnSpc>
                <a:spcPct val="100000"/>
              </a:lnSpc>
              <a:spcBef>
                <a:spcPts val="135"/>
              </a:spcBef>
            </a:pPr>
            <a:r>
              <a:rPr sz="600" spc="35" dirty="0">
                <a:latin typeface="Gulim"/>
                <a:cs typeface="Gulim"/>
              </a:rPr>
              <a:t>봉사단</a:t>
            </a:r>
            <a:r>
              <a:rPr sz="600" spc="95" dirty="0">
                <a:latin typeface="Gulim"/>
                <a:cs typeface="Gulim"/>
              </a:rPr>
              <a:t> </a:t>
            </a:r>
            <a:r>
              <a:rPr sz="600" spc="40" dirty="0">
                <a:latin typeface="Gulim"/>
                <a:cs typeface="Gulim"/>
              </a:rPr>
              <a:t>파견</a:t>
            </a:r>
            <a:r>
              <a:rPr sz="600" spc="95" dirty="0">
                <a:latin typeface="Gulim"/>
                <a:cs typeface="Gulim"/>
              </a:rPr>
              <a:t> </a:t>
            </a:r>
            <a:r>
              <a:rPr sz="600" spc="40" dirty="0">
                <a:latin typeface="Gulim"/>
                <a:cs typeface="Gulim"/>
              </a:rPr>
              <a:t>업무</a:t>
            </a:r>
            <a:r>
              <a:rPr sz="600" spc="100" dirty="0">
                <a:latin typeface="Gulim"/>
                <a:cs typeface="Gulim"/>
              </a:rPr>
              <a:t> </a:t>
            </a:r>
            <a:r>
              <a:rPr sz="600" spc="35" dirty="0">
                <a:latin typeface="Gulim"/>
                <a:cs typeface="Gulim"/>
              </a:rPr>
              <a:t>및</a:t>
            </a:r>
            <a:r>
              <a:rPr sz="600" spc="105" dirty="0">
                <a:latin typeface="Gulim"/>
                <a:cs typeface="Gulim"/>
              </a:rPr>
              <a:t> </a:t>
            </a:r>
            <a:r>
              <a:rPr sz="600" spc="35" dirty="0">
                <a:latin typeface="Gulim"/>
                <a:cs typeface="Gulim"/>
              </a:rPr>
              <a:t>사후</a:t>
            </a:r>
            <a:r>
              <a:rPr sz="600" spc="105" dirty="0">
                <a:latin typeface="Gulim"/>
                <a:cs typeface="Gulim"/>
              </a:rPr>
              <a:t> </a:t>
            </a:r>
            <a:r>
              <a:rPr sz="600" spc="35" dirty="0">
                <a:latin typeface="Gulim"/>
                <a:cs typeface="Gulim"/>
              </a:rPr>
              <a:t>관리</a:t>
            </a:r>
            <a:r>
              <a:rPr sz="600" spc="110" dirty="0">
                <a:latin typeface="Gulim"/>
                <a:cs typeface="Gulim"/>
              </a:rPr>
              <a:t> </a:t>
            </a:r>
            <a:r>
              <a:rPr sz="600" spc="35" dirty="0">
                <a:latin typeface="Gulim"/>
                <a:cs typeface="Gulim"/>
              </a:rPr>
              <a:t>범위</a:t>
            </a:r>
            <a:endParaRPr sz="600">
              <a:latin typeface="Gulim"/>
              <a:cs typeface="Gulim"/>
            </a:endParaRPr>
          </a:p>
          <a:p>
            <a:pPr marL="93345" marR="5080" indent="-81280">
              <a:lnSpc>
                <a:spcPts val="900"/>
              </a:lnSpc>
              <a:spcBef>
                <a:spcPts val="85"/>
              </a:spcBef>
            </a:pPr>
            <a:r>
              <a:rPr sz="750" spc="-40" dirty="0">
                <a:latin typeface="Book Antiqua"/>
                <a:cs typeface="Book Antiqua"/>
              </a:rPr>
              <a:t>-</a:t>
            </a:r>
            <a:r>
              <a:rPr sz="750" spc="-5" dirty="0">
                <a:latin typeface="Book Antiqua"/>
                <a:cs typeface="Book Antiqua"/>
              </a:rPr>
              <a:t> </a:t>
            </a:r>
            <a:r>
              <a:rPr sz="600" b="1" spc="35" dirty="0">
                <a:latin typeface="Malgun Gothic"/>
                <a:cs typeface="Malgun Gothic"/>
              </a:rPr>
              <a:t>인증서</a:t>
            </a:r>
            <a:r>
              <a:rPr sz="600" b="1" spc="110" dirty="0">
                <a:latin typeface="Malgun Gothic"/>
                <a:cs typeface="Malgun Gothic"/>
              </a:rPr>
              <a:t> </a:t>
            </a:r>
            <a:r>
              <a:rPr sz="600" b="1" spc="10" dirty="0">
                <a:latin typeface="Malgun Gothic"/>
                <a:cs typeface="Malgun Gothic"/>
              </a:rPr>
              <a:t>발급</a:t>
            </a:r>
            <a:r>
              <a:rPr sz="750" spc="10" dirty="0">
                <a:latin typeface="Book Antiqua"/>
                <a:cs typeface="Book Antiqua"/>
              </a:rPr>
              <a:t>,</a:t>
            </a:r>
            <a:r>
              <a:rPr sz="750" spc="130" dirty="0">
                <a:latin typeface="Book Antiqua"/>
                <a:cs typeface="Book Antiqua"/>
              </a:rPr>
              <a:t> </a:t>
            </a:r>
            <a:r>
              <a:rPr sz="750" spc="-65" dirty="0">
                <a:latin typeface="Book Antiqua"/>
                <a:cs typeface="Book Antiqua"/>
              </a:rPr>
              <a:t>VMS</a:t>
            </a:r>
            <a:r>
              <a:rPr sz="750" spc="-60" dirty="0">
                <a:latin typeface="Book Antiqua"/>
                <a:cs typeface="Book Antiqua"/>
              </a:rPr>
              <a:t> </a:t>
            </a:r>
            <a:r>
              <a:rPr sz="600" b="1" spc="10" dirty="0">
                <a:latin typeface="Malgun Gothic"/>
                <a:cs typeface="Malgun Gothic"/>
              </a:rPr>
              <a:t>등록</a:t>
            </a:r>
            <a:r>
              <a:rPr sz="750" spc="10" dirty="0">
                <a:latin typeface="Book Antiqua"/>
                <a:cs typeface="Book Antiqua"/>
              </a:rPr>
              <a:t>,</a:t>
            </a:r>
            <a:r>
              <a:rPr sz="750" spc="135" dirty="0">
                <a:latin typeface="Book Antiqua"/>
                <a:cs typeface="Book Antiqua"/>
              </a:rPr>
              <a:t> </a:t>
            </a:r>
            <a:r>
              <a:rPr sz="600" b="1" spc="35" dirty="0">
                <a:latin typeface="Malgun Gothic"/>
                <a:cs typeface="Malgun Gothic"/>
              </a:rPr>
              <a:t>항공권</a:t>
            </a:r>
            <a:r>
              <a:rPr sz="600" b="1" spc="100" dirty="0">
                <a:latin typeface="Malgun Gothic"/>
                <a:cs typeface="Malgun Gothic"/>
              </a:rPr>
              <a:t> </a:t>
            </a:r>
            <a:r>
              <a:rPr sz="600" b="1" spc="15" dirty="0">
                <a:latin typeface="Malgun Gothic"/>
                <a:cs typeface="Malgun Gothic"/>
              </a:rPr>
              <a:t>구매</a:t>
            </a:r>
            <a:r>
              <a:rPr sz="750" spc="15" dirty="0">
                <a:latin typeface="Book Antiqua"/>
                <a:cs typeface="Book Antiqua"/>
              </a:rPr>
              <a:t>,</a:t>
            </a:r>
            <a:r>
              <a:rPr sz="750" spc="135" dirty="0">
                <a:latin typeface="Book Antiqua"/>
                <a:cs typeface="Book Antiqua"/>
              </a:rPr>
              <a:t> </a:t>
            </a:r>
            <a:r>
              <a:rPr sz="600" b="1" spc="35" dirty="0">
                <a:latin typeface="Malgun Gothic"/>
                <a:cs typeface="Malgun Gothic"/>
              </a:rPr>
              <a:t>비자</a:t>
            </a:r>
            <a:r>
              <a:rPr sz="600" b="1" spc="110" dirty="0">
                <a:latin typeface="Malgun Gothic"/>
                <a:cs typeface="Malgun Gothic"/>
              </a:rPr>
              <a:t> </a:t>
            </a:r>
            <a:r>
              <a:rPr sz="600" b="1" spc="10" dirty="0">
                <a:latin typeface="Malgun Gothic"/>
                <a:cs typeface="Malgun Gothic"/>
              </a:rPr>
              <a:t>발급</a:t>
            </a:r>
            <a:r>
              <a:rPr sz="750" spc="10" dirty="0">
                <a:latin typeface="Book Antiqua"/>
                <a:cs typeface="Book Antiqua"/>
              </a:rPr>
              <a:t>,</a:t>
            </a:r>
            <a:r>
              <a:rPr sz="750" spc="135" dirty="0">
                <a:latin typeface="Book Antiqua"/>
                <a:cs typeface="Book Antiqua"/>
              </a:rPr>
              <a:t> </a:t>
            </a:r>
            <a:r>
              <a:rPr sz="600" b="1" spc="20" dirty="0">
                <a:latin typeface="Malgun Gothic"/>
                <a:cs typeface="Malgun Gothic"/>
              </a:rPr>
              <a:t>보험가입</a:t>
            </a:r>
            <a:r>
              <a:rPr sz="750" spc="20" dirty="0">
                <a:latin typeface="Book Antiqua"/>
                <a:cs typeface="Book Antiqua"/>
              </a:rPr>
              <a:t>,</a:t>
            </a:r>
            <a:r>
              <a:rPr sz="750" spc="130" dirty="0">
                <a:latin typeface="Book Antiqua"/>
                <a:cs typeface="Book Antiqua"/>
              </a:rPr>
              <a:t> </a:t>
            </a:r>
            <a:r>
              <a:rPr sz="600" b="1" spc="35" dirty="0">
                <a:latin typeface="Malgun Gothic"/>
                <a:cs typeface="Malgun Gothic"/>
              </a:rPr>
              <a:t>파견지</a:t>
            </a:r>
            <a:r>
              <a:rPr sz="600" b="1" spc="114" dirty="0">
                <a:latin typeface="Malgun Gothic"/>
                <a:cs typeface="Malgun Gothic"/>
              </a:rPr>
              <a:t> </a:t>
            </a:r>
            <a:r>
              <a:rPr sz="600" b="1" spc="20" dirty="0">
                <a:latin typeface="Malgun Gothic"/>
                <a:cs typeface="Malgun Gothic"/>
              </a:rPr>
              <a:t>정보제공</a:t>
            </a:r>
            <a:r>
              <a:rPr sz="750" spc="20" dirty="0">
                <a:latin typeface="Book Antiqua"/>
                <a:cs typeface="Book Antiqua"/>
              </a:rPr>
              <a:t>, </a:t>
            </a:r>
            <a:r>
              <a:rPr sz="750" spc="-175" dirty="0">
                <a:latin typeface="Book Antiqua"/>
                <a:cs typeface="Book Antiqua"/>
              </a:rPr>
              <a:t> </a:t>
            </a:r>
            <a:r>
              <a:rPr sz="600" b="1" spc="35" dirty="0">
                <a:latin typeface="Malgun Gothic"/>
                <a:cs typeface="Malgun Gothic"/>
              </a:rPr>
              <a:t>관련기관</a:t>
            </a:r>
            <a:r>
              <a:rPr sz="600" b="1" spc="105" dirty="0">
                <a:latin typeface="Malgun Gothic"/>
                <a:cs typeface="Malgun Gothic"/>
              </a:rPr>
              <a:t> </a:t>
            </a:r>
            <a:r>
              <a:rPr sz="600" b="1" spc="35" dirty="0">
                <a:latin typeface="Malgun Gothic"/>
                <a:cs typeface="Malgun Gothic"/>
              </a:rPr>
              <a:t>정보</a:t>
            </a:r>
            <a:r>
              <a:rPr sz="600" b="1" spc="110" dirty="0">
                <a:latin typeface="Malgun Gothic"/>
                <a:cs typeface="Malgun Gothic"/>
              </a:rPr>
              <a:t> </a:t>
            </a:r>
            <a:r>
              <a:rPr sz="600" b="1" spc="35" dirty="0">
                <a:latin typeface="Malgun Gothic"/>
                <a:cs typeface="Malgun Gothic"/>
              </a:rPr>
              <a:t>제공</a:t>
            </a:r>
            <a:r>
              <a:rPr sz="600" b="1" spc="110" dirty="0">
                <a:latin typeface="Malgun Gothic"/>
                <a:cs typeface="Malgun Gothic"/>
              </a:rPr>
              <a:t> </a:t>
            </a:r>
            <a:r>
              <a:rPr sz="600" b="1" spc="35" dirty="0">
                <a:latin typeface="Malgun Gothic"/>
                <a:cs typeface="Malgun Gothic"/>
              </a:rPr>
              <a:t>등</a:t>
            </a:r>
            <a:endParaRPr sz="600">
              <a:latin typeface="Malgun Gothic"/>
              <a:cs typeface="Malgun Gothic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24885" y="3259177"/>
            <a:ext cx="3883660" cy="93916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35890" indent="-123825">
              <a:lnSpc>
                <a:spcPct val="100000"/>
              </a:lnSpc>
              <a:spcBef>
                <a:spcPts val="135"/>
              </a:spcBef>
              <a:buSzPct val="120000"/>
              <a:buFont typeface="Book Antiqua"/>
              <a:buAutoNum type="arabicPeriod" startAt="2"/>
              <a:tabLst>
                <a:tab pos="136525" algn="l"/>
              </a:tabLst>
            </a:pPr>
            <a:r>
              <a:rPr sz="750" b="1" spc="30" dirty="0">
                <a:latin typeface="Malgun Gothic"/>
                <a:cs typeface="Malgun Gothic"/>
              </a:rPr>
              <a:t>개인정보의</a:t>
            </a:r>
            <a:r>
              <a:rPr sz="750" b="1" spc="95" dirty="0">
                <a:latin typeface="Malgun Gothic"/>
                <a:cs typeface="Malgun Gothic"/>
              </a:rPr>
              <a:t> </a:t>
            </a:r>
            <a:r>
              <a:rPr sz="750" b="1" spc="25" dirty="0">
                <a:latin typeface="Malgun Gothic"/>
                <a:cs typeface="Malgun Gothic"/>
              </a:rPr>
              <a:t>보유</a:t>
            </a:r>
            <a:r>
              <a:rPr sz="750" b="1" spc="110" dirty="0">
                <a:latin typeface="Malgun Gothic"/>
                <a:cs typeface="Malgun Gothic"/>
              </a:rPr>
              <a:t> </a:t>
            </a:r>
            <a:r>
              <a:rPr sz="750" b="1" spc="25" dirty="0">
                <a:latin typeface="Malgun Gothic"/>
                <a:cs typeface="Malgun Gothic"/>
              </a:rPr>
              <a:t>및</a:t>
            </a:r>
            <a:r>
              <a:rPr sz="750" b="1" spc="100" dirty="0">
                <a:latin typeface="Malgun Gothic"/>
                <a:cs typeface="Malgun Gothic"/>
              </a:rPr>
              <a:t> </a:t>
            </a:r>
            <a:r>
              <a:rPr sz="750" b="1" spc="25" dirty="0">
                <a:latin typeface="Malgun Gothic"/>
                <a:cs typeface="Malgun Gothic"/>
              </a:rPr>
              <a:t>이용기간</a:t>
            </a:r>
            <a:endParaRPr sz="750">
              <a:latin typeface="Malgun Gothic"/>
              <a:cs typeface="Malgun Gothic"/>
            </a:endParaRPr>
          </a:p>
          <a:p>
            <a:pPr marL="239395" lvl="1" indent="-83185">
              <a:lnSpc>
                <a:spcPct val="100000"/>
              </a:lnSpc>
              <a:spcBef>
                <a:spcPts val="10"/>
              </a:spcBef>
              <a:buSzPct val="120000"/>
              <a:buFont typeface="Book Antiqua"/>
              <a:buChar char="-"/>
              <a:tabLst>
                <a:tab pos="240029" algn="l"/>
              </a:tabLst>
            </a:pPr>
            <a:r>
              <a:rPr sz="750" spc="-40" dirty="0">
                <a:latin typeface="Gulim"/>
                <a:cs typeface="Gulim"/>
              </a:rPr>
              <a:t>개인정보는</a:t>
            </a:r>
            <a:r>
              <a:rPr sz="750" spc="5" dirty="0">
                <a:latin typeface="Gulim"/>
                <a:cs typeface="Gulim"/>
              </a:rPr>
              <a:t> </a:t>
            </a:r>
            <a:r>
              <a:rPr sz="750" spc="-45" dirty="0">
                <a:latin typeface="Gulim"/>
                <a:cs typeface="Gulim"/>
              </a:rPr>
              <a:t>정보제공자가</a:t>
            </a:r>
            <a:r>
              <a:rPr sz="750" spc="5" dirty="0">
                <a:latin typeface="Gulim"/>
                <a:cs typeface="Gulim"/>
              </a:rPr>
              <a:t> </a:t>
            </a:r>
            <a:r>
              <a:rPr sz="750" spc="-35" dirty="0">
                <a:latin typeface="Gulim"/>
                <a:cs typeface="Gulim"/>
              </a:rPr>
              <a:t>개인정보</a:t>
            </a:r>
            <a:r>
              <a:rPr sz="750" spc="10" dirty="0">
                <a:latin typeface="Gulim"/>
                <a:cs typeface="Gulim"/>
              </a:rPr>
              <a:t> </a:t>
            </a:r>
            <a:r>
              <a:rPr sz="750" spc="-50" dirty="0">
                <a:latin typeface="Gulim"/>
                <a:cs typeface="Gulim"/>
              </a:rPr>
              <a:t>수집</a:t>
            </a:r>
            <a:r>
              <a:rPr sz="900" spc="-50" dirty="0">
                <a:latin typeface="Gulim"/>
                <a:cs typeface="Gulim"/>
              </a:rPr>
              <a:t>·</a:t>
            </a:r>
            <a:r>
              <a:rPr sz="750" spc="-50" dirty="0">
                <a:latin typeface="Gulim"/>
                <a:cs typeface="Gulim"/>
              </a:rPr>
              <a:t>활용에</a:t>
            </a:r>
            <a:r>
              <a:rPr sz="750" spc="5" dirty="0">
                <a:latin typeface="Gulim"/>
                <a:cs typeface="Gulim"/>
              </a:rPr>
              <a:t> </a:t>
            </a:r>
            <a:r>
              <a:rPr sz="750" spc="-15" dirty="0">
                <a:latin typeface="Gulim"/>
                <a:cs typeface="Gulim"/>
              </a:rPr>
              <a:t>대해</a:t>
            </a:r>
            <a:r>
              <a:rPr sz="750" spc="10" dirty="0">
                <a:latin typeface="Gulim"/>
                <a:cs typeface="Gulim"/>
              </a:rPr>
              <a:t> </a:t>
            </a:r>
            <a:r>
              <a:rPr sz="750" spc="-30" dirty="0">
                <a:latin typeface="Gulim"/>
                <a:cs typeface="Gulim"/>
              </a:rPr>
              <a:t>동의한</a:t>
            </a:r>
            <a:r>
              <a:rPr sz="750" spc="5" dirty="0">
                <a:latin typeface="Gulim"/>
                <a:cs typeface="Gulim"/>
              </a:rPr>
              <a:t> </a:t>
            </a:r>
            <a:r>
              <a:rPr sz="750" spc="-35" dirty="0">
                <a:latin typeface="Gulim"/>
                <a:cs typeface="Gulim"/>
              </a:rPr>
              <a:t>날로부터</a:t>
            </a:r>
            <a:r>
              <a:rPr sz="750" spc="10" dirty="0">
                <a:latin typeface="Gulim"/>
                <a:cs typeface="Gulim"/>
              </a:rPr>
              <a:t> </a:t>
            </a:r>
            <a:r>
              <a:rPr sz="900" spc="-50" dirty="0">
                <a:latin typeface="Book Antiqua"/>
                <a:cs typeface="Book Antiqua"/>
              </a:rPr>
              <a:t>5</a:t>
            </a:r>
            <a:r>
              <a:rPr sz="750" spc="-50" dirty="0">
                <a:latin typeface="Gulim"/>
                <a:cs typeface="Gulim"/>
              </a:rPr>
              <a:t>년간</a:t>
            </a:r>
            <a:r>
              <a:rPr sz="750" spc="5" dirty="0">
                <a:latin typeface="Gulim"/>
                <a:cs typeface="Gulim"/>
              </a:rPr>
              <a:t> </a:t>
            </a:r>
            <a:r>
              <a:rPr sz="750" spc="-55" dirty="0">
                <a:latin typeface="Gulim"/>
                <a:cs typeface="Gulim"/>
              </a:rPr>
              <a:t>보유합니다</a:t>
            </a:r>
            <a:r>
              <a:rPr sz="900" spc="-55" dirty="0">
                <a:latin typeface="Book Antiqua"/>
                <a:cs typeface="Book Antiqua"/>
              </a:rPr>
              <a:t>.</a:t>
            </a:r>
            <a:endParaRPr sz="900">
              <a:latin typeface="Book Antiqua"/>
              <a:cs typeface="Book Antiqua"/>
            </a:endParaRPr>
          </a:p>
          <a:p>
            <a:pPr marL="249554" marR="62230" lvl="1" indent="-99060">
              <a:lnSpc>
                <a:spcPct val="101099"/>
              </a:lnSpc>
              <a:spcBef>
                <a:spcPts val="10"/>
              </a:spcBef>
              <a:buSzPct val="120000"/>
              <a:buFont typeface="Book Antiqua"/>
              <a:buChar char="-"/>
              <a:tabLst>
                <a:tab pos="230504" algn="l"/>
              </a:tabLst>
            </a:pPr>
            <a:r>
              <a:rPr sz="750" spc="10" dirty="0">
                <a:latin typeface="Gulim"/>
                <a:cs typeface="Gulim"/>
              </a:rPr>
              <a:t>동의를</a:t>
            </a:r>
            <a:r>
              <a:rPr sz="750" spc="95" dirty="0">
                <a:latin typeface="Gulim"/>
                <a:cs typeface="Gulim"/>
              </a:rPr>
              <a:t> </a:t>
            </a:r>
            <a:r>
              <a:rPr sz="750" spc="10" dirty="0">
                <a:latin typeface="Gulim"/>
                <a:cs typeface="Gulim"/>
              </a:rPr>
              <a:t>철회하는</a:t>
            </a:r>
            <a:r>
              <a:rPr sz="750" spc="100" dirty="0">
                <a:latin typeface="Gulim"/>
                <a:cs typeface="Gulim"/>
              </a:rPr>
              <a:t> </a:t>
            </a:r>
            <a:r>
              <a:rPr sz="750" spc="-10" dirty="0">
                <a:latin typeface="Gulim"/>
                <a:cs typeface="Gulim"/>
              </a:rPr>
              <a:t>경우</a:t>
            </a:r>
            <a:r>
              <a:rPr sz="900" spc="-10" dirty="0">
                <a:latin typeface="Book Antiqua"/>
                <a:cs typeface="Book Antiqua"/>
              </a:rPr>
              <a:t>,</a:t>
            </a:r>
            <a:r>
              <a:rPr sz="900" spc="140" dirty="0">
                <a:latin typeface="Book Antiqua"/>
                <a:cs typeface="Book Antiqua"/>
              </a:rPr>
              <a:t> </a:t>
            </a:r>
            <a:r>
              <a:rPr sz="750" spc="15" dirty="0">
                <a:latin typeface="Gulim"/>
                <a:cs typeface="Gulim"/>
              </a:rPr>
              <a:t>제공한</a:t>
            </a:r>
            <a:r>
              <a:rPr sz="750" spc="90" dirty="0">
                <a:latin typeface="Gulim"/>
                <a:cs typeface="Gulim"/>
              </a:rPr>
              <a:t> </a:t>
            </a:r>
            <a:r>
              <a:rPr sz="750" spc="20" dirty="0">
                <a:latin typeface="Gulim"/>
                <a:cs typeface="Gulim"/>
              </a:rPr>
              <a:t>모든</a:t>
            </a:r>
            <a:r>
              <a:rPr sz="750" spc="90" dirty="0">
                <a:latin typeface="Gulim"/>
                <a:cs typeface="Gulim"/>
              </a:rPr>
              <a:t> </a:t>
            </a:r>
            <a:r>
              <a:rPr sz="750" spc="10" dirty="0">
                <a:latin typeface="Gulim"/>
                <a:cs typeface="Gulim"/>
              </a:rPr>
              <a:t>개인정보는</a:t>
            </a:r>
            <a:r>
              <a:rPr sz="750" spc="100" dirty="0">
                <a:latin typeface="Gulim"/>
                <a:cs typeface="Gulim"/>
              </a:rPr>
              <a:t> </a:t>
            </a:r>
            <a:r>
              <a:rPr sz="750" spc="15" dirty="0">
                <a:latin typeface="Gulim"/>
                <a:cs typeface="Gulim"/>
              </a:rPr>
              <a:t>관련</a:t>
            </a:r>
            <a:r>
              <a:rPr sz="750" spc="100" dirty="0">
                <a:latin typeface="Gulim"/>
                <a:cs typeface="Gulim"/>
              </a:rPr>
              <a:t> </a:t>
            </a:r>
            <a:r>
              <a:rPr sz="750" spc="10" dirty="0">
                <a:latin typeface="Gulim"/>
                <a:cs typeface="Gulim"/>
              </a:rPr>
              <a:t>법규에</a:t>
            </a:r>
            <a:r>
              <a:rPr sz="750" spc="100" dirty="0">
                <a:latin typeface="Gulim"/>
                <a:cs typeface="Gulim"/>
              </a:rPr>
              <a:t> </a:t>
            </a:r>
            <a:r>
              <a:rPr sz="750" spc="10" dirty="0">
                <a:latin typeface="Gulim"/>
                <a:cs typeface="Gulim"/>
              </a:rPr>
              <a:t>의거하여</a:t>
            </a:r>
            <a:r>
              <a:rPr sz="750" spc="100" dirty="0">
                <a:latin typeface="Gulim"/>
                <a:cs typeface="Gulim"/>
              </a:rPr>
              <a:t> </a:t>
            </a:r>
            <a:r>
              <a:rPr sz="750" spc="15" dirty="0">
                <a:latin typeface="Gulim"/>
                <a:cs typeface="Gulim"/>
              </a:rPr>
              <a:t>지체</a:t>
            </a:r>
            <a:r>
              <a:rPr sz="750" spc="100" dirty="0">
                <a:latin typeface="Gulim"/>
                <a:cs typeface="Gulim"/>
              </a:rPr>
              <a:t> </a:t>
            </a:r>
            <a:r>
              <a:rPr sz="750" spc="15" dirty="0">
                <a:latin typeface="Gulim"/>
                <a:cs typeface="Gulim"/>
              </a:rPr>
              <a:t>없이 </a:t>
            </a:r>
            <a:r>
              <a:rPr sz="750" spc="-235" dirty="0">
                <a:latin typeface="Gulim"/>
                <a:cs typeface="Gulim"/>
              </a:rPr>
              <a:t> </a:t>
            </a:r>
            <a:r>
              <a:rPr sz="750" spc="10" dirty="0">
                <a:latin typeface="Gulim"/>
                <a:cs typeface="Gulim"/>
              </a:rPr>
              <a:t>안전하게</a:t>
            </a:r>
            <a:r>
              <a:rPr sz="750" spc="100" dirty="0">
                <a:latin typeface="Gulim"/>
                <a:cs typeface="Gulim"/>
              </a:rPr>
              <a:t> </a:t>
            </a:r>
            <a:r>
              <a:rPr sz="750" dirty="0">
                <a:latin typeface="Gulim"/>
                <a:cs typeface="Gulim"/>
              </a:rPr>
              <a:t>파기됩니다</a:t>
            </a:r>
            <a:r>
              <a:rPr sz="900" dirty="0">
                <a:latin typeface="Book Antiqua"/>
                <a:cs typeface="Book Antiqua"/>
              </a:rPr>
              <a:t>.</a:t>
            </a:r>
            <a:endParaRPr sz="900">
              <a:latin typeface="Book Antiqua"/>
              <a:cs typeface="Book Antiqua"/>
            </a:endParaRPr>
          </a:p>
          <a:p>
            <a:pPr marL="135890" indent="-123825">
              <a:lnSpc>
                <a:spcPct val="100000"/>
              </a:lnSpc>
              <a:spcBef>
                <a:spcPts val="600"/>
              </a:spcBef>
              <a:buSzPct val="120000"/>
              <a:buFont typeface="Book Antiqua"/>
              <a:buAutoNum type="arabicPeriod" startAt="2"/>
              <a:tabLst>
                <a:tab pos="136525" algn="l"/>
              </a:tabLst>
            </a:pPr>
            <a:r>
              <a:rPr sz="750" b="1" spc="30" dirty="0">
                <a:latin typeface="Malgun Gothic"/>
                <a:cs typeface="Malgun Gothic"/>
              </a:rPr>
              <a:t>개인정보의</a:t>
            </a:r>
            <a:r>
              <a:rPr sz="750" b="1" spc="80" dirty="0">
                <a:latin typeface="Malgun Gothic"/>
                <a:cs typeface="Malgun Gothic"/>
              </a:rPr>
              <a:t> </a:t>
            </a:r>
            <a:r>
              <a:rPr sz="750" b="1" dirty="0">
                <a:latin typeface="Malgun Gothic"/>
                <a:cs typeface="Malgun Gothic"/>
              </a:rPr>
              <a:t>제</a:t>
            </a:r>
            <a:r>
              <a:rPr sz="900" dirty="0">
                <a:latin typeface="Book Antiqua"/>
                <a:cs typeface="Book Antiqua"/>
              </a:rPr>
              <a:t>3</a:t>
            </a:r>
            <a:r>
              <a:rPr sz="750" b="1" dirty="0">
                <a:latin typeface="Malgun Gothic"/>
                <a:cs typeface="Malgun Gothic"/>
              </a:rPr>
              <a:t>자</a:t>
            </a:r>
            <a:r>
              <a:rPr sz="750" b="1" spc="85" dirty="0">
                <a:latin typeface="Malgun Gothic"/>
                <a:cs typeface="Malgun Gothic"/>
              </a:rPr>
              <a:t> </a:t>
            </a:r>
            <a:r>
              <a:rPr sz="750" b="1" spc="25" dirty="0">
                <a:latin typeface="Malgun Gothic"/>
                <a:cs typeface="Malgun Gothic"/>
              </a:rPr>
              <a:t>제공</a:t>
            </a:r>
            <a:endParaRPr sz="750">
              <a:latin typeface="Malgun Gothic"/>
              <a:cs typeface="Malgun Gothic"/>
            </a:endParaRPr>
          </a:p>
          <a:p>
            <a:pPr marL="106680">
              <a:lnSpc>
                <a:spcPct val="100000"/>
              </a:lnSpc>
              <a:spcBef>
                <a:spcPts val="25"/>
              </a:spcBef>
            </a:pPr>
            <a:r>
              <a:rPr sz="750" spc="30" dirty="0">
                <a:latin typeface="Gulim"/>
                <a:cs typeface="Gulim"/>
              </a:rPr>
              <a:t>제공하신</a:t>
            </a:r>
            <a:r>
              <a:rPr sz="750" spc="13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정보는</a:t>
            </a:r>
            <a:r>
              <a:rPr sz="750" spc="14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다음과</a:t>
            </a:r>
            <a:r>
              <a:rPr sz="750" spc="13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같이</a:t>
            </a:r>
            <a:r>
              <a:rPr sz="750" spc="14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개인정보</a:t>
            </a:r>
            <a:r>
              <a:rPr sz="750" spc="15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목적</a:t>
            </a:r>
            <a:r>
              <a:rPr sz="750" spc="13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내</a:t>
            </a:r>
            <a:r>
              <a:rPr sz="750" spc="145" dirty="0">
                <a:latin typeface="Gulim"/>
                <a:cs typeface="Gulim"/>
              </a:rPr>
              <a:t> </a:t>
            </a:r>
            <a:r>
              <a:rPr sz="750" spc="-5" dirty="0">
                <a:latin typeface="Gulim"/>
                <a:cs typeface="Gulim"/>
              </a:rPr>
              <a:t>제</a:t>
            </a:r>
            <a:r>
              <a:rPr sz="900" spc="-5" dirty="0">
                <a:latin typeface="Book Antiqua"/>
                <a:cs typeface="Book Antiqua"/>
              </a:rPr>
              <a:t>3</a:t>
            </a:r>
            <a:r>
              <a:rPr sz="750" spc="-5" dirty="0">
                <a:latin typeface="Gulim"/>
                <a:cs typeface="Gulim"/>
              </a:rPr>
              <a:t>자</a:t>
            </a:r>
            <a:r>
              <a:rPr sz="750" spc="14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제공을</a:t>
            </a:r>
            <a:r>
              <a:rPr sz="750" spc="15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하고</a:t>
            </a:r>
            <a:r>
              <a:rPr sz="750" spc="130" dirty="0">
                <a:latin typeface="Gulim"/>
                <a:cs typeface="Gulim"/>
              </a:rPr>
              <a:t> </a:t>
            </a:r>
            <a:r>
              <a:rPr sz="750" spc="15" dirty="0">
                <a:latin typeface="Gulim"/>
                <a:cs typeface="Gulim"/>
              </a:rPr>
              <a:t>있습니다</a:t>
            </a:r>
            <a:r>
              <a:rPr sz="900" spc="15" dirty="0">
                <a:latin typeface="Book Antiqua"/>
                <a:cs typeface="Book Antiqua"/>
              </a:rPr>
              <a:t>.</a:t>
            </a:r>
            <a:endParaRPr sz="900">
              <a:latin typeface="Book Antiqua"/>
              <a:cs typeface="Book Antiqu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024885" y="4997120"/>
            <a:ext cx="3927475" cy="4451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35890" indent="-123825">
              <a:lnSpc>
                <a:spcPct val="100000"/>
              </a:lnSpc>
              <a:spcBef>
                <a:spcPts val="135"/>
              </a:spcBef>
              <a:buSzPct val="120000"/>
              <a:buFont typeface="Book Antiqua"/>
              <a:buAutoNum type="arabicPeriod" startAt="4"/>
              <a:tabLst>
                <a:tab pos="136525" algn="l"/>
              </a:tabLst>
            </a:pPr>
            <a:r>
              <a:rPr sz="750" b="1" spc="25" dirty="0">
                <a:latin typeface="Malgun Gothic"/>
                <a:cs typeface="Malgun Gothic"/>
              </a:rPr>
              <a:t>거부권</a:t>
            </a:r>
            <a:r>
              <a:rPr sz="750" b="1" spc="114" dirty="0">
                <a:latin typeface="Malgun Gothic"/>
                <a:cs typeface="Malgun Gothic"/>
              </a:rPr>
              <a:t> </a:t>
            </a:r>
            <a:r>
              <a:rPr sz="750" b="1" spc="25" dirty="0">
                <a:latin typeface="Malgun Gothic"/>
                <a:cs typeface="Malgun Gothic"/>
              </a:rPr>
              <a:t>및</a:t>
            </a:r>
            <a:r>
              <a:rPr sz="750" b="1" spc="100" dirty="0">
                <a:latin typeface="Malgun Gothic"/>
                <a:cs typeface="Malgun Gothic"/>
              </a:rPr>
              <a:t> </a:t>
            </a:r>
            <a:r>
              <a:rPr sz="750" b="1" spc="30" dirty="0">
                <a:latin typeface="Malgun Gothic"/>
                <a:cs typeface="Malgun Gothic"/>
              </a:rPr>
              <a:t>거부</a:t>
            </a:r>
            <a:r>
              <a:rPr sz="750" b="1" spc="105" dirty="0">
                <a:latin typeface="Malgun Gothic"/>
                <a:cs typeface="Malgun Gothic"/>
              </a:rPr>
              <a:t> </a:t>
            </a:r>
            <a:r>
              <a:rPr sz="750" b="1" spc="25" dirty="0">
                <a:latin typeface="Malgun Gothic"/>
                <a:cs typeface="Malgun Gothic"/>
              </a:rPr>
              <a:t>시</a:t>
            </a:r>
            <a:r>
              <a:rPr sz="750" b="1" spc="114" dirty="0">
                <a:latin typeface="Malgun Gothic"/>
                <a:cs typeface="Malgun Gothic"/>
              </a:rPr>
              <a:t> </a:t>
            </a:r>
            <a:r>
              <a:rPr sz="750" b="1" spc="25" dirty="0">
                <a:latin typeface="Malgun Gothic"/>
                <a:cs typeface="Malgun Gothic"/>
              </a:rPr>
              <a:t>불이익</a:t>
            </a:r>
            <a:endParaRPr sz="750">
              <a:latin typeface="Malgun Gothic"/>
              <a:cs typeface="Malgun Gothic"/>
            </a:endParaRPr>
          </a:p>
          <a:p>
            <a:pPr marL="239395" lvl="1" indent="-83185">
              <a:lnSpc>
                <a:spcPct val="100000"/>
              </a:lnSpc>
              <a:spcBef>
                <a:spcPts val="10"/>
              </a:spcBef>
              <a:buSzPct val="120000"/>
              <a:buFont typeface="Book Antiqua"/>
              <a:buChar char="-"/>
              <a:tabLst>
                <a:tab pos="240029" algn="l"/>
              </a:tabLst>
            </a:pPr>
            <a:r>
              <a:rPr sz="750" spc="25" dirty="0">
                <a:latin typeface="Gulim"/>
                <a:cs typeface="Gulim"/>
              </a:rPr>
              <a:t>위</a:t>
            </a:r>
            <a:r>
              <a:rPr sz="750" spc="60" dirty="0">
                <a:latin typeface="Gulim"/>
                <a:cs typeface="Gulim"/>
              </a:rPr>
              <a:t> </a:t>
            </a:r>
            <a:r>
              <a:rPr sz="750" spc="-10" dirty="0">
                <a:latin typeface="Gulim"/>
                <a:cs typeface="Gulim"/>
              </a:rPr>
              <a:t>개인정보의</a:t>
            </a:r>
            <a:r>
              <a:rPr sz="750" spc="60" dirty="0">
                <a:latin typeface="Gulim"/>
                <a:cs typeface="Gulim"/>
              </a:rPr>
              <a:t> </a:t>
            </a:r>
            <a:r>
              <a:rPr sz="750" spc="-25" dirty="0">
                <a:latin typeface="Gulim"/>
                <a:cs typeface="Gulim"/>
              </a:rPr>
              <a:t>수집</a:t>
            </a:r>
            <a:r>
              <a:rPr sz="900" spc="-25" dirty="0">
                <a:latin typeface="Gulim"/>
                <a:cs typeface="Gulim"/>
              </a:rPr>
              <a:t>·</a:t>
            </a:r>
            <a:r>
              <a:rPr sz="750" spc="-25" dirty="0">
                <a:latin typeface="Gulim"/>
                <a:cs typeface="Gulim"/>
              </a:rPr>
              <a:t>이용</a:t>
            </a:r>
            <a:r>
              <a:rPr sz="900" spc="-25" dirty="0">
                <a:latin typeface="Gulim"/>
                <a:cs typeface="Gulim"/>
              </a:rPr>
              <a:t>·</a:t>
            </a:r>
            <a:r>
              <a:rPr sz="750" spc="-25" dirty="0">
                <a:latin typeface="Gulim"/>
                <a:cs typeface="Gulim"/>
              </a:rPr>
              <a:t>제공과</a:t>
            </a:r>
            <a:r>
              <a:rPr sz="750" spc="60" dirty="0">
                <a:latin typeface="Gulim"/>
                <a:cs typeface="Gulim"/>
              </a:rPr>
              <a:t> </a:t>
            </a:r>
            <a:r>
              <a:rPr sz="750" spc="-10" dirty="0">
                <a:latin typeface="Gulim"/>
                <a:cs typeface="Gulim"/>
              </a:rPr>
              <a:t>관련하여</a:t>
            </a:r>
            <a:r>
              <a:rPr sz="750" spc="65" dirty="0">
                <a:latin typeface="Gulim"/>
                <a:cs typeface="Gulim"/>
              </a:rPr>
              <a:t> </a:t>
            </a:r>
            <a:r>
              <a:rPr sz="750" spc="-10" dirty="0">
                <a:latin typeface="Gulim"/>
                <a:cs typeface="Gulim"/>
              </a:rPr>
              <a:t>개인정보</a:t>
            </a:r>
            <a:r>
              <a:rPr sz="750" spc="60" dirty="0">
                <a:latin typeface="Gulim"/>
                <a:cs typeface="Gulim"/>
              </a:rPr>
              <a:t> </a:t>
            </a:r>
            <a:r>
              <a:rPr sz="750" spc="-5" dirty="0">
                <a:latin typeface="Gulim"/>
                <a:cs typeface="Gulim"/>
              </a:rPr>
              <a:t>활용</a:t>
            </a:r>
            <a:r>
              <a:rPr sz="750" spc="60" dirty="0">
                <a:latin typeface="Gulim"/>
                <a:cs typeface="Gulim"/>
              </a:rPr>
              <a:t> </a:t>
            </a:r>
            <a:r>
              <a:rPr sz="750" spc="-5" dirty="0">
                <a:latin typeface="Gulim"/>
                <a:cs typeface="Gulim"/>
              </a:rPr>
              <a:t>동의를</a:t>
            </a:r>
            <a:r>
              <a:rPr sz="750" spc="75" dirty="0">
                <a:latin typeface="Gulim"/>
                <a:cs typeface="Gulim"/>
              </a:rPr>
              <a:t> </a:t>
            </a:r>
            <a:r>
              <a:rPr sz="750" spc="-5" dirty="0">
                <a:latin typeface="Gulim"/>
                <a:cs typeface="Gulim"/>
              </a:rPr>
              <a:t>거부할</a:t>
            </a:r>
            <a:r>
              <a:rPr sz="750" spc="7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수</a:t>
            </a:r>
            <a:r>
              <a:rPr sz="750" spc="60" dirty="0">
                <a:latin typeface="Gulim"/>
                <a:cs typeface="Gulim"/>
              </a:rPr>
              <a:t> </a:t>
            </a:r>
            <a:r>
              <a:rPr sz="750" spc="-25" dirty="0">
                <a:latin typeface="Gulim"/>
                <a:cs typeface="Gulim"/>
              </a:rPr>
              <a:t>있습니다</a:t>
            </a:r>
            <a:r>
              <a:rPr sz="900" spc="-25" dirty="0">
                <a:latin typeface="Book Antiqua"/>
                <a:cs typeface="Book Antiqua"/>
              </a:rPr>
              <a:t>.</a:t>
            </a:r>
            <a:endParaRPr sz="900">
              <a:latin typeface="Book Antiqua"/>
              <a:cs typeface="Book Antiqua"/>
            </a:endParaRPr>
          </a:p>
          <a:p>
            <a:pPr marL="242570" lvl="1" indent="-83820">
              <a:lnSpc>
                <a:spcPct val="100000"/>
              </a:lnSpc>
              <a:spcBef>
                <a:spcPts val="10"/>
              </a:spcBef>
              <a:buSzPct val="120000"/>
              <a:buFont typeface="Book Antiqua"/>
              <a:buChar char="-"/>
              <a:tabLst>
                <a:tab pos="242570" algn="l"/>
              </a:tabLst>
            </a:pPr>
            <a:r>
              <a:rPr sz="750" spc="25" dirty="0">
                <a:latin typeface="Gulim"/>
                <a:cs typeface="Gulim"/>
              </a:rPr>
              <a:t>본</a:t>
            </a:r>
            <a:r>
              <a:rPr sz="750" spc="35" dirty="0">
                <a:latin typeface="Gulim"/>
                <a:cs typeface="Gulim"/>
              </a:rPr>
              <a:t> </a:t>
            </a:r>
            <a:r>
              <a:rPr sz="750" spc="-25" dirty="0">
                <a:latin typeface="Gulim"/>
                <a:cs typeface="Gulim"/>
              </a:rPr>
              <a:t>개인정보</a:t>
            </a:r>
            <a:r>
              <a:rPr sz="750" spc="25" dirty="0">
                <a:latin typeface="Gulim"/>
                <a:cs typeface="Gulim"/>
              </a:rPr>
              <a:t> </a:t>
            </a:r>
            <a:r>
              <a:rPr sz="750" spc="-20" dirty="0">
                <a:latin typeface="Gulim"/>
                <a:cs typeface="Gulim"/>
              </a:rPr>
              <a:t>수집에</a:t>
            </a:r>
            <a:r>
              <a:rPr sz="750" spc="25" dirty="0">
                <a:latin typeface="Gulim"/>
                <a:cs typeface="Gulim"/>
              </a:rPr>
              <a:t> </a:t>
            </a:r>
            <a:r>
              <a:rPr sz="750" spc="-20" dirty="0">
                <a:latin typeface="Gulim"/>
                <a:cs typeface="Gulim"/>
              </a:rPr>
              <a:t>대하여</a:t>
            </a:r>
            <a:r>
              <a:rPr sz="750" spc="35" dirty="0">
                <a:latin typeface="Gulim"/>
                <a:cs typeface="Gulim"/>
              </a:rPr>
              <a:t> </a:t>
            </a:r>
            <a:r>
              <a:rPr sz="750" spc="-30" dirty="0">
                <a:latin typeface="Gulim"/>
                <a:cs typeface="Gulim"/>
              </a:rPr>
              <a:t>거부하실</a:t>
            </a:r>
            <a:r>
              <a:rPr sz="750" spc="35" dirty="0">
                <a:latin typeface="Gulim"/>
                <a:cs typeface="Gulim"/>
              </a:rPr>
              <a:t> </a:t>
            </a:r>
            <a:r>
              <a:rPr sz="750" spc="-45" dirty="0">
                <a:latin typeface="Gulim"/>
                <a:cs typeface="Gulim"/>
              </a:rPr>
              <a:t>경우</a:t>
            </a:r>
            <a:r>
              <a:rPr sz="900" spc="-45" dirty="0">
                <a:latin typeface="Book Antiqua"/>
                <a:cs typeface="Book Antiqua"/>
              </a:rPr>
              <a:t>,</a:t>
            </a:r>
            <a:r>
              <a:rPr sz="900" spc="105" dirty="0">
                <a:latin typeface="Book Antiqua"/>
                <a:cs typeface="Book Antiqua"/>
              </a:rPr>
              <a:t> </a:t>
            </a:r>
            <a:r>
              <a:rPr sz="750" spc="-20" dirty="0">
                <a:latin typeface="Gulim"/>
                <a:cs typeface="Gulim"/>
              </a:rPr>
              <a:t>원활한</a:t>
            </a:r>
            <a:r>
              <a:rPr sz="750" spc="25" dirty="0">
                <a:latin typeface="Gulim"/>
                <a:cs typeface="Gulim"/>
              </a:rPr>
              <a:t> </a:t>
            </a:r>
            <a:r>
              <a:rPr sz="750" spc="-5" dirty="0">
                <a:latin typeface="Gulim"/>
                <a:cs typeface="Gulim"/>
              </a:rPr>
              <a:t>업무</a:t>
            </a:r>
            <a:r>
              <a:rPr sz="750" spc="25" dirty="0">
                <a:latin typeface="Gulim"/>
                <a:cs typeface="Gulim"/>
              </a:rPr>
              <a:t> </a:t>
            </a:r>
            <a:r>
              <a:rPr sz="750" spc="-20" dirty="0">
                <a:latin typeface="Gulim"/>
                <a:cs typeface="Gulim"/>
              </a:rPr>
              <a:t>진행이</a:t>
            </a:r>
            <a:r>
              <a:rPr sz="750" spc="25" dirty="0">
                <a:latin typeface="Gulim"/>
                <a:cs typeface="Gulim"/>
              </a:rPr>
              <a:t> </a:t>
            </a:r>
            <a:r>
              <a:rPr sz="750" spc="-25" dirty="0">
                <a:latin typeface="Gulim"/>
                <a:cs typeface="Gulim"/>
              </a:rPr>
              <a:t>불가능할</a:t>
            </a:r>
            <a:r>
              <a:rPr sz="750" spc="3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수 </a:t>
            </a:r>
            <a:r>
              <a:rPr sz="750" spc="-40" dirty="0">
                <a:latin typeface="Gulim"/>
                <a:cs typeface="Gulim"/>
              </a:rPr>
              <a:t>있습니다</a:t>
            </a:r>
            <a:r>
              <a:rPr sz="900" spc="-40" dirty="0">
                <a:latin typeface="Book Antiqua"/>
                <a:cs typeface="Book Antiqua"/>
              </a:rPr>
              <a:t>.</a:t>
            </a:r>
            <a:endParaRPr sz="900">
              <a:latin typeface="Book Antiqua"/>
              <a:cs typeface="Book Antiqua"/>
            </a:endParaRPr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6095428" y="2115692"/>
          <a:ext cx="3816348" cy="6839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9109"/>
                <a:gridCol w="1747519"/>
                <a:gridCol w="1569720"/>
              </a:tblGrid>
              <a:tr h="1416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700" b="1" spc="5" dirty="0">
                          <a:latin typeface="Malgun Gothic"/>
                          <a:cs typeface="Malgun Gothic"/>
                        </a:rPr>
                        <a:t>구 </a:t>
                      </a:r>
                      <a:r>
                        <a:rPr sz="700" b="1" spc="1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5" dirty="0">
                          <a:latin typeface="Malgun Gothic"/>
                          <a:cs typeface="Malgun Gothic"/>
                        </a:rPr>
                        <a:t>분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270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3DBC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700" b="1" spc="5" dirty="0">
                          <a:latin typeface="Malgun Gothic"/>
                          <a:cs typeface="Malgun Gothic"/>
                        </a:rPr>
                        <a:t>항 </a:t>
                      </a:r>
                      <a:r>
                        <a:rPr sz="700" b="1" spc="1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5" dirty="0">
                          <a:latin typeface="Malgun Gothic"/>
                          <a:cs typeface="Malgun Gothic"/>
                        </a:rPr>
                        <a:t>목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270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3DBC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700" b="1" spc="5" dirty="0">
                          <a:latin typeface="Malgun Gothic"/>
                          <a:cs typeface="Malgun Gothic"/>
                        </a:rPr>
                        <a:t>목 </a:t>
                      </a:r>
                      <a:r>
                        <a:rPr sz="700" b="1" spc="1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5" dirty="0">
                          <a:latin typeface="Malgun Gothic"/>
                          <a:cs typeface="Malgun Gothic"/>
                        </a:rPr>
                        <a:t>적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270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E3DBC1"/>
                    </a:solidFill>
                  </a:tcPr>
                </a:tc>
              </a:tr>
              <a:tr h="3533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50" dirty="0">
                          <a:latin typeface="Book Antiqua"/>
                          <a:cs typeface="Book Antiqua"/>
                        </a:rPr>
                        <a:t>1</a:t>
                      </a:r>
                      <a:endParaRPr sz="850">
                        <a:latin typeface="Book Antiqua"/>
                        <a:cs typeface="Book Antiqua"/>
                      </a:endParaRPr>
                    </a:p>
                  </a:txBody>
                  <a:tcPr marL="0" marR="0" marT="571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 marR="207010">
                        <a:lnSpc>
                          <a:spcPts val="919"/>
                        </a:lnSpc>
                        <a:spcBef>
                          <a:spcPts val="439"/>
                        </a:spcBef>
                      </a:pPr>
                      <a:r>
                        <a:rPr sz="700" spc="-10" dirty="0">
                          <a:latin typeface="Gulim"/>
                          <a:cs typeface="Gulim"/>
                        </a:rPr>
                        <a:t>성명</a:t>
                      </a:r>
                      <a:r>
                        <a:rPr sz="850" spc="-10" dirty="0">
                          <a:latin typeface="Book Antiqua"/>
                          <a:cs typeface="Book Antiqua"/>
                        </a:rPr>
                        <a:t>,</a:t>
                      </a:r>
                      <a:r>
                        <a:rPr sz="850" spc="11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주민등록번호</a:t>
                      </a:r>
                      <a:r>
                        <a:rPr sz="850" dirty="0">
                          <a:latin typeface="Book Antiqua"/>
                          <a:cs typeface="Book Antiqua"/>
                        </a:rPr>
                        <a:t>,</a:t>
                      </a:r>
                      <a:r>
                        <a:rPr sz="850" spc="114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700" dirty="0">
                          <a:latin typeface="Gulim"/>
                          <a:cs typeface="Gulim"/>
                        </a:rPr>
                        <a:t>여권번호</a:t>
                      </a:r>
                      <a:r>
                        <a:rPr sz="850" dirty="0">
                          <a:latin typeface="Book Antiqua"/>
                          <a:cs typeface="Book Antiqua"/>
                        </a:rPr>
                        <a:t>,</a:t>
                      </a:r>
                      <a:r>
                        <a:rPr sz="850" spc="114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700" spc="-5" dirty="0">
                          <a:latin typeface="Gulim"/>
                          <a:cs typeface="Gulim"/>
                        </a:rPr>
                        <a:t>주소</a:t>
                      </a:r>
                      <a:r>
                        <a:rPr sz="850" spc="-5" dirty="0">
                          <a:latin typeface="Book Antiqua"/>
                          <a:cs typeface="Book Antiqua"/>
                        </a:rPr>
                        <a:t>, </a:t>
                      </a:r>
                      <a:r>
                        <a:rPr sz="850" spc="-20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700" spc="-5" dirty="0">
                          <a:latin typeface="Gulim"/>
                          <a:cs typeface="Gulim"/>
                        </a:rPr>
                        <a:t>연락처</a:t>
                      </a:r>
                      <a:r>
                        <a:rPr sz="850" spc="-5" dirty="0">
                          <a:latin typeface="Book Antiqua"/>
                          <a:cs typeface="Book Antiqua"/>
                        </a:rPr>
                        <a:t>,</a:t>
                      </a:r>
                      <a:r>
                        <a:rPr sz="850" spc="13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850" spc="-90" dirty="0">
                          <a:latin typeface="Book Antiqua"/>
                          <a:cs typeface="Book Antiqua"/>
                        </a:rPr>
                        <a:t>E-MAIL</a:t>
                      </a:r>
                      <a:endParaRPr sz="850">
                        <a:latin typeface="Book Antiqua"/>
                        <a:cs typeface="Book Antiqua"/>
                      </a:endParaRPr>
                    </a:p>
                  </a:txBody>
                  <a:tcPr marL="0" marR="0" marT="55879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 marR="39370" algn="just">
                        <a:lnSpc>
                          <a:spcPct val="99300"/>
                        </a:lnSpc>
                        <a:spcBef>
                          <a:spcPts val="5"/>
                        </a:spcBef>
                      </a:pPr>
                      <a:r>
                        <a:rPr sz="700" spc="10" dirty="0">
                          <a:latin typeface="Gulim"/>
                          <a:cs typeface="Gulim"/>
                        </a:rPr>
                        <a:t>제공자</a:t>
                      </a:r>
                      <a:r>
                        <a:rPr sz="700" spc="1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본인식별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절차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및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봉사단 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모집</a:t>
                      </a:r>
                      <a:r>
                        <a:rPr sz="700" spc="5" dirty="0">
                          <a:latin typeface="Wingdings"/>
                          <a:cs typeface="Wingdings"/>
                        </a:rPr>
                        <a:t>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설발</a:t>
                      </a:r>
                      <a:r>
                        <a:rPr sz="700" spc="15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및</a:t>
                      </a:r>
                      <a:r>
                        <a:rPr sz="700" spc="16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파견</a:t>
                      </a:r>
                      <a:r>
                        <a:rPr sz="700" spc="16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10" dirty="0">
                          <a:latin typeface="Gulim"/>
                          <a:cs typeface="Gulim"/>
                        </a:rPr>
                        <a:t>업무</a:t>
                      </a:r>
                      <a:r>
                        <a:rPr sz="850" spc="-10" dirty="0">
                          <a:latin typeface="Book Antiqua"/>
                          <a:cs typeface="Book Antiqua"/>
                        </a:rPr>
                        <a:t>,</a:t>
                      </a:r>
                      <a:r>
                        <a:rPr sz="850" spc="17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사후</a:t>
                      </a:r>
                      <a:r>
                        <a:rPr sz="700" spc="16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관리 </a:t>
                      </a:r>
                      <a:r>
                        <a:rPr sz="700" spc="-22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에</a:t>
                      </a:r>
                      <a:r>
                        <a:rPr sz="700" spc="114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따른</a:t>
                      </a:r>
                      <a:r>
                        <a:rPr sz="700" spc="12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자료수집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8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850" dirty="0">
                          <a:latin typeface="Book Antiqua"/>
                          <a:cs typeface="Book Antiqua"/>
                        </a:rPr>
                        <a:t>2</a:t>
                      </a:r>
                      <a:endParaRPr sz="850">
                        <a:latin typeface="Book Antiqua"/>
                        <a:cs typeface="Book Antiqua"/>
                      </a:endParaRPr>
                    </a:p>
                  </a:txBody>
                  <a:tcPr marL="0" marR="0" marT="1841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학력</a:t>
                      </a:r>
                      <a:r>
                        <a:rPr sz="700" spc="9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및</a:t>
                      </a:r>
                      <a:r>
                        <a:rPr sz="700" spc="10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-5" dirty="0">
                          <a:latin typeface="Gulim"/>
                          <a:cs typeface="Gulim"/>
                        </a:rPr>
                        <a:t>경력</a:t>
                      </a:r>
                      <a:r>
                        <a:rPr sz="850" spc="-5" dirty="0">
                          <a:latin typeface="Book Antiqua"/>
                          <a:cs typeface="Book Antiqua"/>
                        </a:rPr>
                        <a:t>,</a:t>
                      </a:r>
                      <a:r>
                        <a:rPr sz="850" spc="12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자격</a:t>
                      </a:r>
                      <a:r>
                        <a:rPr sz="700" spc="10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사항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184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700" spc="5" dirty="0">
                          <a:latin typeface="Gulim"/>
                          <a:cs typeface="Gulim"/>
                        </a:rPr>
                        <a:t>우대</a:t>
                      </a:r>
                      <a:r>
                        <a:rPr sz="700" spc="95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10" dirty="0">
                          <a:latin typeface="Gulim"/>
                          <a:cs typeface="Gulim"/>
                        </a:rPr>
                        <a:t>사항에</a:t>
                      </a:r>
                      <a:r>
                        <a:rPr sz="700" spc="9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대한</a:t>
                      </a:r>
                      <a:r>
                        <a:rPr sz="700" spc="100" dirty="0">
                          <a:latin typeface="Gulim"/>
                          <a:cs typeface="Gulim"/>
                        </a:rPr>
                        <a:t> </a:t>
                      </a:r>
                      <a:r>
                        <a:rPr sz="700" spc="5" dirty="0">
                          <a:latin typeface="Gulim"/>
                          <a:cs typeface="Gulim"/>
                        </a:rPr>
                        <a:t>확인</a:t>
                      </a:r>
                      <a:endParaRPr sz="700">
                        <a:latin typeface="Gulim"/>
                        <a:cs typeface="Gulim"/>
                      </a:endParaRPr>
                    </a:p>
                  </a:txBody>
                  <a:tcPr marL="0" marR="0" marT="3746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6049759" y="4226826"/>
          <a:ext cx="3955413" cy="7280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2615"/>
                <a:gridCol w="1036320"/>
                <a:gridCol w="1136650"/>
                <a:gridCol w="704214"/>
                <a:gridCol w="475614"/>
              </a:tblGrid>
              <a:tr h="3168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</a:pP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제공받는</a:t>
                      </a:r>
                      <a:r>
                        <a:rPr sz="600" b="1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자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12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AFABE"/>
                    </a:solidFill>
                  </a:tcPr>
                </a:tc>
                <a:tc>
                  <a:txBody>
                    <a:bodyPr/>
                    <a:lstStyle/>
                    <a:p>
                      <a:pPr marL="355600" marR="65405" indent="-285115">
                        <a:lnSpc>
                          <a:spcPct val="114900"/>
                        </a:lnSpc>
                        <a:spcBef>
                          <a:spcPts val="345"/>
                        </a:spcBef>
                      </a:pP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제공받는</a:t>
                      </a:r>
                      <a:r>
                        <a:rPr sz="600" b="1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자의</a:t>
                      </a:r>
                      <a:r>
                        <a:rPr sz="600" b="1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개인정보 </a:t>
                      </a:r>
                      <a:r>
                        <a:rPr sz="600" b="1" spc="-1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이용목적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438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AFA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  <a:p>
                      <a:pPr marL="123189">
                        <a:lnSpc>
                          <a:spcPct val="100000"/>
                        </a:lnSpc>
                      </a:pP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제공하는</a:t>
                      </a:r>
                      <a:r>
                        <a:rPr sz="600" b="1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개인정보</a:t>
                      </a:r>
                      <a:r>
                        <a:rPr sz="600" b="1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항목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12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AFABE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제공받는</a:t>
                      </a:r>
                      <a:r>
                        <a:rPr sz="600" b="1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40" dirty="0">
                          <a:latin typeface="Malgun Gothic"/>
                          <a:cs typeface="Malgun Gothic"/>
                        </a:rPr>
                        <a:t>자의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  <a:p>
                      <a:pPr marL="189865" marR="20955" indent="-161925">
                        <a:lnSpc>
                          <a:spcPct val="114900"/>
                        </a:lnSpc>
                      </a:pP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개인정보</a:t>
                      </a:r>
                      <a:r>
                        <a:rPr sz="600" b="1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40" dirty="0">
                          <a:latin typeface="Malgun Gothic"/>
                          <a:cs typeface="Malgun Gothic"/>
                        </a:rPr>
                        <a:t>보유</a:t>
                      </a:r>
                      <a:r>
                        <a:rPr sz="600" b="1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및 </a:t>
                      </a:r>
                      <a:r>
                        <a:rPr sz="600" b="1" spc="-2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이용기간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AFA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  <a:p>
                      <a:pPr marL="55880">
                        <a:lnSpc>
                          <a:spcPct val="100000"/>
                        </a:lnSpc>
                      </a:pP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제공</a:t>
                      </a:r>
                      <a:r>
                        <a:rPr sz="600" b="1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b="1" spc="35" dirty="0">
                          <a:latin typeface="Malgun Gothic"/>
                          <a:cs typeface="Malgun Gothic"/>
                        </a:rPr>
                        <a:t>근거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12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AFABE"/>
                    </a:solidFill>
                  </a:tcPr>
                </a:tc>
              </a:tr>
              <a:tr h="411251">
                <a:tc>
                  <a:txBody>
                    <a:bodyPr/>
                    <a:lstStyle/>
                    <a:p>
                      <a:pPr marL="219075" marR="51435" indent="-161925">
                        <a:lnSpc>
                          <a:spcPct val="114900"/>
                        </a:lnSpc>
                        <a:spcBef>
                          <a:spcPts val="720"/>
                        </a:spcBef>
                      </a:pPr>
                      <a:r>
                        <a:rPr sz="600" dirty="0">
                          <a:latin typeface="Malgun Gothic"/>
                          <a:cs typeface="Malgun Gothic"/>
                        </a:rPr>
                        <a:t>태평</a:t>
                      </a:r>
                      <a:r>
                        <a:rPr sz="600" spc="10" dirty="0">
                          <a:latin typeface="Malgun Gothic"/>
                          <a:cs typeface="Malgun Gothic"/>
                        </a:rPr>
                        <a:t>양</a:t>
                      </a:r>
                      <a:r>
                        <a:rPr sz="600" dirty="0">
                          <a:latin typeface="Malgun Gothic"/>
                          <a:cs typeface="Malgun Gothic"/>
                        </a:rPr>
                        <a:t>아시아  </a:t>
                      </a:r>
                      <a:r>
                        <a:rPr sz="600" spc="40" dirty="0">
                          <a:latin typeface="Malgun Gothic"/>
                          <a:cs typeface="Malgun Gothic"/>
                        </a:rPr>
                        <a:t>협회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914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45085" algn="ctr">
                        <a:lnSpc>
                          <a:spcPct val="124100"/>
                        </a:lnSpc>
                        <a:spcBef>
                          <a:spcPts val="170"/>
                        </a:spcBef>
                      </a:pPr>
                      <a:r>
                        <a:rPr sz="600" spc="35" dirty="0">
                          <a:latin typeface="Malgun Gothic"/>
                          <a:cs typeface="Malgun Gothic"/>
                        </a:rPr>
                        <a:t>봉사단</a:t>
                      </a:r>
                      <a:r>
                        <a:rPr sz="60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모집선발</a:t>
                      </a:r>
                      <a:r>
                        <a:rPr sz="60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및 </a:t>
                      </a:r>
                      <a:r>
                        <a:rPr sz="60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봉사단</a:t>
                      </a:r>
                      <a:r>
                        <a:rPr sz="60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40" dirty="0">
                          <a:latin typeface="Malgun Gothic"/>
                          <a:cs typeface="Malgun Gothic"/>
                        </a:rPr>
                        <a:t>사후</a:t>
                      </a:r>
                      <a:r>
                        <a:rPr sz="60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40" dirty="0">
                          <a:latin typeface="Malgun Gothic"/>
                          <a:cs typeface="Malgun Gothic"/>
                        </a:rPr>
                        <a:t>관리</a:t>
                      </a:r>
                      <a:r>
                        <a:rPr sz="60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업무에 </a:t>
                      </a:r>
                      <a:r>
                        <a:rPr sz="600" spc="-2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따른</a:t>
                      </a:r>
                      <a:r>
                        <a:rPr sz="60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자료</a:t>
                      </a:r>
                      <a:r>
                        <a:rPr sz="60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제공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2159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marR="7620" algn="ctr">
                        <a:lnSpc>
                          <a:spcPct val="124100"/>
                        </a:lnSpc>
                        <a:spcBef>
                          <a:spcPts val="170"/>
                        </a:spcBef>
                      </a:pPr>
                      <a:r>
                        <a:rPr sz="600" spc="25" dirty="0">
                          <a:latin typeface="Malgun Gothic"/>
                          <a:cs typeface="Malgun Gothic"/>
                        </a:rPr>
                        <a:t>성명,</a:t>
                      </a:r>
                      <a:r>
                        <a:rPr sz="60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0" dirty="0">
                          <a:latin typeface="Malgun Gothic"/>
                          <a:cs typeface="Malgun Gothic"/>
                        </a:rPr>
                        <a:t>주민등록번호,</a:t>
                      </a:r>
                      <a:r>
                        <a:rPr sz="60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0" dirty="0">
                          <a:latin typeface="Malgun Gothic"/>
                          <a:cs typeface="Malgun Gothic"/>
                        </a:rPr>
                        <a:t>여권번호, </a:t>
                      </a:r>
                      <a:r>
                        <a:rPr sz="600" spc="-1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25" dirty="0">
                          <a:latin typeface="Malgun Gothic"/>
                          <a:cs typeface="Malgun Gothic"/>
                        </a:rPr>
                        <a:t>주소,</a:t>
                      </a:r>
                      <a:r>
                        <a:rPr sz="60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25" dirty="0">
                          <a:latin typeface="Malgun Gothic"/>
                          <a:cs typeface="Malgun Gothic"/>
                        </a:rPr>
                        <a:t>연락처,</a:t>
                      </a:r>
                      <a:r>
                        <a:rPr sz="60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0" dirty="0">
                          <a:latin typeface="Malgun Gothic"/>
                          <a:cs typeface="Malgun Gothic"/>
                        </a:rPr>
                        <a:t>소속기관/직위,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15" dirty="0">
                          <a:latin typeface="Malgun Gothic"/>
                          <a:cs typeface="Malgun Gothic"/>
                        </a:rPr>
                        <a:t>E-MAIL,</a:t>
                      </a:r>
                      <a:r>
                        <a:rPr sz="60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자격사항</a:t>
                      </a:r>
                      <a:r>
                        <a:rPr sz="60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등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2159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905" marR="121285" indent="40640">
                        <a:lnSpc>
                          <a:spcPct val="114900"/>
                        </a:lnSpc>
                        <a:spcBef>
                          <a:spcPts val="720"/>
                        </a:spcBef>
                      </a:pPr>
                      <a:r>
                        <a:rPr sz="600" spc="35" dirty="0">
                          <a:latin typeface="Malgun Gothic"/>
                          <a:cs typeface="Malgun Gothic"/>
                        </a:rPr>
                        <a:t>처리</a:t>
                      </a:r>
                      <a:r>
                        <a:rPr sz="60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목적 </a:t>
                      </a:r>
                      <a:r>
                        <a:rPr sz="600" spc="40" dirty="0">
                          <a:latin typeface="Malgun Gothic"/>
                          <a:cs typeface="Malgun Gothic"/>
                        </a:rPr>
                        <a:t> 달성</a:t>
                      </a:r>
                      <a:r>
                        <a:rPr sz="60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시까지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914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210" marR="6985" indent="-141605">
                        <a:lnSpc>
                          <a:spcPct val="123300"/>
                        </a:lnSpc>
                        <a:spcBef>
                          <a:spcPts val="620"/>
                        </a:spcBef>
                      </a:pPr>
                      <a:r>
                        <a:rPr sz="600" spc="40" dirty="0">
                          <a:latin typeface="Malgun Gothic"/>
                          <a:cs typeface="Malgun Gothic"/>
                        </a:rPr>
                        <a:t>정보</a:t>
                      </a:r>
                      <a:r>
                        <a:rPr sz="60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35" dirty="0">
                          <a:latin typeface="Malgun Gothic"/>
                          <a:cs typeface="Malgun Gothic"/>
                        </a:rPr>
                        <a:t>주체의 </a:t>
                      </a:r>
                      <a:r>
                        <a:rPr sz="600" spc="-2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600" spc="40" dirty="0">
                          <a:latin typeface="Malgun Gothic"/>
                          <a:cs typeface="Malgun Gothic"/>
                        </a:rPr>
                        <a:t>동의</a:t>
                      </a:r>
                      <a:endParaRPr sz="600">
                        <a:latin typeface="Malgun Gothic"/>
                        <a:cs typeface="Malgun Gothic"/>
                      </a:endParaRPr>
                    </a:p>
                  </a:txBody>
                  <a:tcPr marL="0" marR="0" marT="787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4" name="object 24"/>
          <p:cNvSpPr txBox="1"/>
          <p:nvPr/>
        </p:nvSpPr>
        <p:spPr>
          <a:xfrm>
            <a:off x="6037585" y="5727136"/>
            <a:ext cx="9906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35"/>
              </a:lnSpc>
            </a:pPr>
            <a:r>
              <a:rPr sz="900" spc="459" dirty="0">
                <a:latin typeface="Microsoft Sans Serif"/>
                <a:cs typeface="Microsoft Sans Serif"/>
              </a:rPr>
              <a:t>‣</a:t>
            </a:r>
            <a:endParaRPr sz="900">
              <a:latin typeface="Microsoft Sans Serif"/>
              <a:cs typeface="Microsoft Sans Serif"/>
            </a:endParaRPr>
          </a:p>
        </p:txBody>
      </p:sp>
      <p:pic>
        <p:nvPicPr>
          <p:cNvPr id="25" name="object 2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72570" y="5771327"/>
            <a:ext cx="39019" cy="50266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8570753" y="5727136"/>
            <a:ext cx="9906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35"/>
              </a:lnSpc>
            </a:pPr>
            <a:r>
              <a:rPr sz="900" spc="235" dirty="0">
                <a:latin typeface="Microsoft Sans Serif"/>
                <a:cs typeface="Microsoft Sans Serif"/>
              </a:rPr>
              <a:t>□</a:t>
            </a:r>
            <a:endParaRPr sz="900">
              <a:latin typeface="Microsoft Sans Serif"/>
              <a:cs typeface="Microsoft Sans Serif"/>
            </a:endParaRPr>
          </a:p>
        </p:txBody>
      </p:sp>
      <p:pic>
        <p:nvPicPr>
          <p:cNvPr id="27" name="object 2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79791" y="5756095"/>
            <a:ext cx="79895" cy="80730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6037585" y="5556025"/>
            <a:ext cx="3826510" cy="100012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40970" algn="ctr">
              <a:lnSpc>
                <a:spcPct val="100000"/>
              </a:lnSpc>
              <a:spcBef>
                <a:spcPts val="135"/>
              </a:spcBef>
            </a:pPr>
            <a:r>
              <a:rPr sz="900" spc="5" dirty="0">
                <a:latin typeface="Book Antiqua"/>
                <a:cs typeface="Book Antiqua"/>
              </a:rPr>
              <a:t>&lt;</a:t>
            </a:r>
            <a:r>
              <a:rPr sz="750" b="1" spc="5" dirty="0">
                <a:latin typeface="Malgun Gothic"/>
                <a:cs typeface="Malgun Gothic"/>
              </a:rPr>
              <a:t>개인정보</a:t>
            </a:r>
            <a:r>
              <a:rPr sz="750" b="1" spc="105" dirty="0">
                <a:latin typeface="Malgun Gothic"/>
                <a:cs typeface="Malgun Gothic"/>
              </a:rPr>
              <a:t> </a:t>
            </a:r>
            <a:r>
              <a:rPr sz="750" b="1" spc="20" dirty="0">
                <a:latin typeface="Malgun Gothic"/>
                <a:cs typeface="Malgun Gothic"/>
              </a:rPr>
              <a:t>수집</a:t>
            </a:r>
            <a:r>
              <a:rPr sz="900" spc="20" dirty="0">
                <a:latin typeface="Gulim"/>
                <a:cs typeface="Gulim"/>
              </a:rPr>
              <a:t>·</a:t>
            </a:r>
            <a:r>
              <a:rPr sz="750" b="1" spc="20" dirty="0">
                <a:latin typeface="Malgun Gothic"/>
                <a:cs typeface="Malgun Gothic"/>
              </a:rPr>
              <a:t>이용</a:t>
            </a:r>
            <a:r>
              <a:rPr sz="900" spc="20" dirty="0">
                <a:latin typeface="Gulim"/>
                <a:cs typeface="Gulim"/>
              </a:rPr>
              <a:t>·</a:t>
            </a:r>
            <a:r>
              <a:rPr sz="750" b="1" spc="20" dirty="0">
                <a:latin typeface="Malgun Gothic"/>
                <a:cs typeface="Malgun Gothic"/>
              </a:rPr>
              <a:t>제공</a:t>
            </a:r>
            <a:r>
              <a:rPr sz="750" b="1" spc="95" dirty="0">
                <a:latin typeface="Malgun Gothic"/>
                <a:cs typeface="Malgun Gothic"/>
              </a:rPr>
              <a:t> </a:t>
            </a:r>
            <a:r>
              <a:rPr sz="750" b="1" spc="-10" dirty="0">
                <a:latin typeface="Malgun Gothic"/>
                <a:cs typeface="Malgun Gothic"/>
              </a:rPr>
              <a:t>동의</a:t>
            </a:r>
            <a:r>
              <a:rPr sz="900" spc="-10" dirty="0">
                <a:latin typeface="Book Antiqua"/>
                <a:cs typeface="Book Antiqua"/>
              </a:rPr>
              <a:t>&gt;</a:t>
            </a:r>
            <a:endParaRPr sz="900">
              <a:latin typeface="Book Antiqua"/>
              <a:cs typeface="Book Antiqua"/>
            </a:endParaRPr>
          </a:p>
          <a:p>
            <a:pPr marL="148590">
              <a:lnSpc>
                <a:spcPct val="100000"/>
              </a:lnSpc>
              <a:spcBef>
                <a:spcPts val="10"/>
              </a:spcBef>
              <a:tabLst>
                <a:tab pos="2779395" algn="l"/>
              </a:tabLst>
            </a:pPr>
            <a:r>
              <a:rPr sz="750" spc="25" dirty="0">
                <a:latin typeface="Gulim"/>
                <a:cs typeface="Gulim"/>
              </a:rPr>
              <a:t>개인정보</a:t>
            </a:r>
            <a:r>
              <a:rPr sz="750" spc="15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수집</a:t>
            </a:r>
            <a:r>
              <a:rPr sz="750" spc="14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및</a:t>
            </a:r>
            <a:r>
              <a:rPr sz="750" spc="155" dirty="0">
                <a:latin typeface="Gulim"/>
                <a:cs typeface="Gulim"/>
              </a:rPr>
              <a:t> </a:t>
            </a:r>
            <a:r>
              <a:rPr sz="750" spc="5" dirty="0">
                <a:latin typeface="Gulim"/>
                <a:cs typeface="Gulim"/>
              </a:rPr>
              <a:t>제</a:t>
            </a:r>
            <a:r>
              <a:rPr sz="900" spc="5" dirty="0">
                <a:latin typeface="Book Antiqua"/>
                <a:cs typeface="Book Antiqua"/>
              </a:rPr>
              <a:t>3</a:t>
            </a:r>
            <a:r>
              <a:rPr sz="750" spc="5" dirty="0">
                <a:latin typeface="Gulim"/>
                <a:cs typeface="Gulim"/>
              </a:rPr>
              <a:t>자에</a:t>
            </a:r>
            <a:r>
              <a:rPr sz="750" spc="15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개인정보</a:t>
            </a:r>
            <a:r>
              <a:rPr sz="750" spc="15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제공</a:t>
            </a:r>
            <a:r>
              <a:rPr sz="750" spc="140" dirty="0">
                <a:latin typeface="Gulim"/>
                <a:cs typeface="Gulim"/>
              </a:rPr>
              <a:t> </a:t>
            </a:r>
            <a:r>
              <a:rPr sz="900" spc="-35" dirty="0">
                <a:latin typeface="Book Antiqua"/>
                <a:cs typeface="Book Antiqua"/>
              </a:rPr>
              <a:t>:</a:t>
            </a:r>
            <a:r>
              <a:rPr sz="900" spc="170" dirty="0">
                <a:latin typeface="Book Antiqua"/>
                <a:cs typeface="Book Antiqua"/>
              </a:rPr>
              <a:t> </a:t>
            </a:r>
            <a:r>
              <a:rPr sz="900" spc="5" dirty="0">
                <a:latin typeface="Book Antiqua"/>
                <a:cs typeface="Book Antiqua"/>
              </a:rPr>
              <a:t>(</a:t>
            </a:r>
            <a:r>
              <a:rPr sz="750" spc="5" dirty="0">
                <a:latin typeface="Gulim"/>
                <a:cs typeface="Gulim"/>
              </a:rPr>
              <a:t>동의함	</a:t>
            </a:r>
            <a:r>
              <a:rPr sz="750" spc="25" dirty="0">
                <a:latin typeface="Gulim"/>
                <a:cs typeface="Gulim"/>
              </a:rPr>
              <a:t>동의하지</a:t>
            </a:r>
            <a:r>
              <a:rPr sz="750" spc="12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않음</a:t>
            </a:r>
            <a:r>
              <a:rPr sz="750" spc="120" dirty="0">
                <a:latin typeface="Gulim"/>
                <a:cs typeface="Gulim"/>
              </a:rPr>
              <a:t> </a:t>
            </a:r>
            <a:r>
              <a:rPr sz="900" spc="95" dirty="0">
                <a:latin typeface="Microsoft Sans Serif"/>
                <a:cs typeface="Microsoft Sans Serif"/>
              </a:rPr>
              <a:t>□</a:t>
            </a:r>
            <a:r>
              <a:rPr sz="900" spc="95" dirty="0">
                <a:latin typeface="Book Antiqua"/>
                <a:cs typeface="Book Antiqua"/>
              </a:rPr>
              <a:t>)</a:t>
            </a:r>
            <a:endParaRPr sz="900">
              <a:latin typeface="Book Antiqua"/>
              <a:cs typeface="Book Antiqua"/>
            </a:endParaRPr>
          </a:p>
          <a:p>
            <a:pPr marR="5080">
              <a:lnSpc>
                <a:spcPct val="101099"/>
              </a:lnSpc>
            </a:pPr>
            <a:r>
              <a:rPr sz="900" spc="-125" dirty="0">
                <a:latin typeface="Gulim"/>
                <a:cs typeface="Gulim"/>
              </a:rPr>
              <a:t>「</a:t>
            </a:r>
            <a:r>
              <a:rPr sz="750" spc="30" dirty="0">
                <a:latin typeface="Gulim"/>
                <a:cs typeface="Gulim"/>
              </a:rPr>
              <a:t>개인정보보호법</a:t>
            </a:r>
            <a:r>
              <a:rPr sz="900" spc="-125" dirty="0">
                <a:latin typeface="Gulim"/>
                <a:cs typeface="Gulim"/>
              </a:rPr>
              <a:t>」</a:t>
            </a:r>
            <a:r>
              <a:rPr sz="750" spc="25" dirty="0">
                <a:latin typeface="Gulim"/>
                <a:cs typeface="Gulim"/>
              </a:rPr>
              <a:t>등</a:t>
            </a:r>
            <a:r>
              <a:rPr sz="750" spc="14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관련</a:t>
            </a:r>
            <a:r>
              <a:rPr sz="750" spc="13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법률에</a:t>
            </a:r>
            <a:r>
              <a:rPr sz="750" spc="14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의거하여</a:t>
            </a:r>
            <a:r>
              <a:rPr sz="750" spc="14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본인은</a:t>
            </a:r>
            <a:r>
              <a:rPr sz="750" spc="13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위와</a:t>
            </a:r>
            <a:r>
              <a:rPr sz="750" spc="14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같이</a:t>
            </a:r>
            <a:r>
              <a:rPr sz="750" spc="130" dirty="0">
                <a:latin typeface="Gulim"/>
                <a:cs typeface="Gulim"/>
              </a:rPr>
              <a:t> </a:t>
            </a:r>
            <a:r>
              <a:rPr sz="750" spc="30" dirty="0">
                <a:latin typeface="Gulim"/>
                <a:cs typeface="Gulim"/>
              </a:rPr>
              <a:t>개인정보의</a:t>
            </a:r>
            <a:r>
              <a:rPr sz="750" spc="130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수집</a:t>
            </a:r>
            <a:r>
              <a:rPr sz="750" spc="14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및 </a:t>
            </a:r>
            <a:r>
              <a:rPr sz="750" spc="-235" dirty="0">
                <a:latin typeface="Gulim"/>
                <a:cs typeface="Gulim"/>
              </a:rPr>
              <a:t> </a:t>
            </a:r>
            <a:r>
              <a:rPr sz="750" dirty="0">
                <a:latin typeface="Gulim"/>
                <a:cs typeface="Gulim"/>
              </a:rPr>
              <a:t>제</a:t>
            </a:r>
            <a:r>
              <a:rPr sz="900" dirty="0">
                <a:latin typeface="Book Antiqua"/>
                <a:cs typeface="Book Antiqua"/>
              </a:rPr>
              <a:t>3</a:t>
            </a:r>
            <a:r>
              <a:rPr sz="750" dirty="0">
                <a:latin typeface="Gulim"/>
                <a:cs typeface="Gulim"/>
              </a:rPr>
              <a:t>자</a:t>
            </a:r>
            <a:r>
              <a:rPr sz="750" spc="125" dirty="0">
                <a:latin typeface="Gulim"/>
                <a:cs typeface="Gulim"/>
              </a:rPr>
              <a:t> </a:t>
            </a:r>
            <a:r>
              <a:rPr sz="750" spc="25" dirty="0">
                <a:latin typeface="Gulim"/>
                <a:cs typeface="Gulim"/>
              </a:rPr>
              <a:t>제공에</a:t>
            </a:r>
            <a:r>
              <a:rPr sz="750" spc="145" dirty="0">
                <a:latin typeface="Gulim"/>
                <a:cs typeface="Gulim"/>
              </a:rPr>
              <a:t> </a:t>
            </a:r>
            <a:r>
              <a:rPr sz="750" spc="10" dirty="0">
                <a:latin typeface="Gulim"/>
                <a:cs typeface="Gulim"/>
              </a:rPr>
              <a:t>동의함</a:t>
            </a:r>
            <a:r>
              <a:rPr sz="900" spc="10" dirty="0">
                <a:latin typeface="Book Antiqua"/>
                <a:cs typeface="Book Antiqua"/>
              </a:rPr>
              <a:t>.</a:t>
            </a:r>
            <a:endParaRPr sz="900">
              <a:latin typeface="Book Antiqua"/>
              <a:cs typeface="Book Antiqua"/>
            </a:endParaRPr>
          </a:p>
          <a:p>
            <a:pPr marL="140970" algn="ctr">
              <a:lnSpc>
                <a:spcPct val="100000"/>
              </a:lnSpc>
              <a:spcBef>
                <a:spcPts val="10"/>
              </a:spcBef>
              <a:tabLst>
                <a:tab pos="732790" algn="l"/>
                <a:tab pos="1177290" algn="l"/>
              </a:tabLst>
            </a:pPr>
            <a:r>
              <a:rPr sz="900" spc="-45" dirty="0">
                <a:latin typeface="Book Antiqua"/>
                <a:cs typeface="Book Antiqua"/>
              </a:rPr>
              <a:t>2021</a:t>
            </a:r>
            <a:r>
              <a:rPr sz="750" spc="-45" dirty="0">
                <a:latin typeface="Gulim"/>
                <a:cs typeface="Gulim"/>
              </a:rPr>
              <a:t>년	</a:t>
            </a:r>
            <a:r>
              <a:rPr sz="750" spc="25" dirty="0">
                <a:latin typeface="Gulim"/>
                <a:cs typeface="Gulim"/>
              </a:rPr>
              <a:t>월	일</a:t>
            </a:r>
            <a:endParaRPr sz="750">
              <a:latin typeface="Gulim"/>
              <a:cs typeface="Gulim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850">
              <a:latin typeface="Gulim"/>
              <a:cs typeface="Gulim"/>
            </a:endParaRPr>
          </a:p>
          <a:p>
            <a:pPr marL="141605" algn="ctr">
              <a:lnSpc>
                <a:spcPct val="100000"/>
              </a:lnSpc>
              <a:spcBef>
                <a:spcPts val="5"/>
              </a:spcBef>
              <a:tabLst>
                <a:tab pos="857250" algn="l"/>
              </a:tabLst>
            </a:pPr>
            <a:r>
              <a:rPr sz="750" spc="25" dirty="0">
                <a:latin typeface="Gulim"/>
                <a:cs typeface="Gulim"/>
              </a:rPr>
              <a:t>성명</a:t>
            </a:r>
            <a:r>
              <a:rPr sz="750" spc="130" dirty="0">
                <a:latin typeface="Gulim"/>
                <a:cs typeface="Gulim"/>
              </a:rPr>
              <a:t> </a:t>
            </a:r>
            <a:r>
              <a:rPr sz="900" spc="-35" dirty="0">
                <a:latin typeface="Book Antiqua"/>
                <a:cs typeface="Book Antiqua"/>
              </a:rPr>
              <a:t>:	</a:t>
            </a:r>
            <a:r>
              <a:rPr sz="900" spc="5" dirty="0">
                <a:latin typeface="Book Antiqua"/>
                <a:cs typeface="Book Antiqua"/>
              </a:rPr>
              <a:t>(</a:t>
            </a:r>
            <a:r>
              <a:rPr sz="750" spc="5" dirty="0">
                <a:latin typeface="Gulim"/>
                <a:cs typeface="Gulim"/>
              </a:rPr>
              <a:t>서명</a:t>
            </a:r>
            <a:r>
              <a:rPr sz="750" spc="100" dirty="0">
                <a:latin typeface="Gulim"/>
                <a:cs typeface="Gulim"/>
              </a:rPr>
              <a:t> </a:t>
            </a:r>
            <a:r>
              <a:rPr sz="750" spc="30" dirty="0">
                <a:latin typeface="Gulim"/>
                <a:cs typeface="Gulim"/>
              </a:rPr>
              <a:t>또는</a:t>
            </a:r>
            <a:r>
              <a:rPr sz="750" spc="100" dirty="0">
                <a:latin typeface="Gulim"/>
                <a:cs typeface="Gulim"/>
              </a:rPr>
              <a:t> </a:t>
            </a:r>
            <a:r>
              <a:rPr sz="750" spc="5" dirty="0">
                <a:latin typeface="Gulim"/>
                <a:cs typeface="Gulim"/>
              </a:rPr>
              <a:t>날인</a:t>
            </a:r>
            <a:r>
              <a:rPr sz="900" spc="5" dirty="0">
                <a:latin typeface="Book Antiqua"/>
                <a:cs typeface="Book Antiqua"/>
              </a:rPr>
              <a:t>)</a:t>
            </a:r>
            <a:endParaRPr sz="900">
              <a:latin typeface="Book Antiqua"/>
              <a:cs typeface="Book Antiqu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990386" y="1137818"/>
            <a:ext cx="4063365" cy="5520055"/>
          </a:xfrm>
          <a:custGeom>
            <a:avLst/>
            <a:gdLst/>
            <a:ahLst/>
            <a:cxnLst/>
            <a:rect l="l" t="t" r="r" b="b"/>
            <a:pathLst>
              <a:path w="4063365" h="5520055">
                <a:moveTo>
                  <a:pt x="1523" y="0"/>
                </a:moveTo>
                <a:lnTo>
                  <a:pt x="1523" y="5520004"/>
                </a:lnTo>
              </a:path>
              <a:path w="4063365" h="5520055">
                <a:moveTo>
                  <a:pt x="4061587" y="0"/>
                </a:moveTo>
                <a:lnTo>
                  <a:pt x="4061587" y="5520004"/>
                </a:lnTo>
              </a:path>
              <a:path w="4063365" h="5520055">
                <a:moveTo>
                  <a:pt x="0" y="0"/>
                </a:moveTo>
                <a:lnTo>
                  <a:pt x="4063111" y="0"/>
                </a:lnTo>
              </a:path>
              <a:path w="4063365" h="5520055">
                <a:moveTo>
                  <a:pt x="0" y="4342587"/>
                </a:moveTo>
                <a:lnTo>
                  <a:pt x="4063111" y="4342587"/>
                </a:lnTo>
              </a:path>
              <a:path w="4063365" h="5520055">
                <a:moveTo>
                  <a:pt x="0" y="5520004"/>
                </a:moveTo>
                <a:lnTo>
                  <a:pt x="4063111" y="5520004"/>
                </a:lnTo>
              </a:path>
              <a:path w="4063365" h="5520055">
                <a:moveTo>
                  <a:pt x="4061587" y="0"/>
                </a:moveTo>
                <a:lnTo>
                  <a:pt x="4061587" y="5520004"/>
                </a:lnTo>
              </a:path>
              <a:path w="4063365" h="5520055">
                <a:moveTo>
                  <a:pt x="1523" y="0"/>
                </a:moveTo>
                <a:lnTo>
                  <a:pt x="1523" y="5520004"/>
                </a:lnTo>
              </a:path>
              <a:path w="4063365" h="5520055">
                <a:moveTo>
                  <a:pt x="0" y="5520004"/>
                </a:moveTo>
                <a:lnTo>
                  <a:pt x="4063111" y="5520004"/>
                </a:lnTo>
              </a:path>
              <a:path w="4063365" h="5520055">
                <a:moveTo>
                  <a:pt x="0" y="0"/>
                </a:moveTo>
                <a:lnTo>
                  <a:pt x="40631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1998</Words>
  <Application>Microsoft Office PowerPoint</Application>
  <PresentationFormat>사용자 지정</PresentationFormat>
  <Paragraphs>523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박은진</dc:creator>
  <cp:lastModifiedBy>시각정보</cp:lastModifiedBy>
  <cp:revision>1</cp:revision>
  <dcterms:created xsi:type="dcterms:W3CDTF">2021-04-20T05:26:26Z</dcterms:created>
  <dcterms:modified xsi:type="dcterms:W3CDTF">2021-04-20T05:30:10Z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2021-04-19T00:00:00Z</vt:filetime>
  </property>
  <property fmtid="{D5CDD505-2E9C-101B-9397-08002B2CF9AE}" pid="3" name="Creator">
    <vt:lpwstr>한컴오피스 한글 2018</vt:lpwstr>
  </property>
  <property fmtid="{D5CDD505-2E9C-101B-9397-08002B2CF9AE}" pid="4" name="LastSaved">
    <vt:filetime>2021-04-20T00:00:00Z</vt:filetime>
  </property>
</Properties>
</file>